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66" r:id="rId2"/>
    <p:sldId id="285" r:id="rId3"/>
    <p:sldId id="269" r:id="rId4"/>
    <p:sldId id="256" r:id="rId5"/>
    <p:sldId id="299" r:id="rId6"/>
    <p:sldId id="296" r:id="rId7"/>
    <p:sldId id="282" r:id="rId8"/>
    <p:sldId id="280" r:id="rId9"/>
    <p:sldId id="281" r:id="rId10"/>
    <p:sldId id="258" r:id="rId11"/>
    <p:sldId id="277" r:id="rId12"/>
    <p:sldId id="284" r:id="rId13"/>
    <p:sldId id="294" r:id="rId14"/>
    <p:sldId id="279" r:id="rId15"/>
    <p:sldId id="295" r:id="rId16"/>
    <p:sldId id="263" r:id="rId17"/>
    <p:sldId id="287" r:id="rId18"/>
    <p:sldId id="286" r:id="rId19"/>
    <p:sldId id="293" r:id="rId20"/>
    <p:sldId id="289" r:id="rId21"/>
    <p:sldId id="291" r:id="rId22"/>
    <p:sldId id="288" r:id="rId23"/>
    <p:sldId id="298" r:id="rId24"/>
    <p:sldId id="270" r:id="rId25"/>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1">
          <p15:clr>
            <a:srgbClr val="A4A3A4"/>
          </p15:clr>
        </p15:guide>
        <p15:guide id="2" pos="3362">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je van Leeuwen" initials="MvL" lastIdx="3" clrIdx="0">
    <p:extLst/>
  </p:cmAuthor>
  <p:cmAuthor id="2" name="Frederieke Vlek" initials="FV" lastIdx="4" clrIdx="1">
    <p:extLst/>
  </p:cmAuthor>
  <p:cmAuthor id="3" name="Elize van Berkel" initials="" lastIdx="0" clrIdx="2"/>
  <p:cmAuthor id="4" name="Elize van Berkel" initials="EvB" lastIdx="6" clrIdx="3">
    <p:extLst>
      <p:ext uri="{19B8F6BF-5375-455C-9EA6-DF929625EA0E}">
        <p15:presenceInfo xmlns:p15="http://schemas.microsoft.com/office/powerpoint/2012/main" userId="S-1-5-21-1982372317-2837371276-3961410776-1620" providerId="AD"/>
      </p:ext>
    </p:extLst>
  </p:cmAuthor>
  <p:cmAuthor id="5" name="Hiekelien van den Herik" initials="HvdH" lastIdx="4" clrIdx="4">
    <p:extLst>
      <p:ext uri="{19B8F6BF-5375-455C-9EA6-DF929625EA0E}">
        <p15:presenceInfo xmlns:p15="http://schemas.microsoft.com/office/powerpoint/2012/main" userId="S-1-5-21-1982372317-2837371276-3961410776-13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8F22"/>
    <a:srgbClr val="FBE7D9"/>
    <a:srgbClr val="F7CCAF"/>
    <a:srgbClr val="F5C19D"/>
    <a:srgbClr val="73BE1E"/>
    <a:srgbClr val="666699"/>
    <a:srgbClr val="800080"/>
    <a:srgbClr val="990099"/>
    <a:srgbClr val="D9B28B"/>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20" autoAdjust="0"/>
    <p:restoredTop sz="83909" autoAdjust="0"/>
  </p:normalViewPr>
  <p:slideViewPr>
    <p:cSldViewPr snapToGrid="0">
      <p:cViewPr varScale="1">
        <p:scale>
          <a:sx n="84" d="100"/>
          <a:sy n="84" d="100"/>
        </p:scale>
        <p:origin x="114" y="264"/>
      </p:cViewPr>
      <p:guideLst>
        <p:guide orient="horz" pos="2201"/>
        <p:guide pos="336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496585-AE16-4E13-8C98-EC340174FB58}" type="datetimeFigureOut">
              <a:rPr lang="nl-NL" smtClean="0"/>
              <a:t>04-05-2017</a:t>
            </a:fld>
            <a:endParaRPr lang="nl-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E9AE4A-B536-42E4-B619-85F504FABA15}" type="slidenum">
              <a:rPr lang="nl-NL" smtClean="0"/>
              <a:t>‹#›</a:t>
            </a:fld>
            <a:endParaRPr lang="nl-NL"/>
          </a:p>
        </p:txBody>
      </p:sp>
    </p:spTree>
    <p:extLst>
      <p:ext uri="{BB962C8B-B14F-4D97-AF65-F5344CB8AC3E}">
        <p14:creationId xmlns:p14="http://schemas.microsoft.com/office/powerpoint/2010/main" val="1938574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act.gp/vroceanen"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err="1" smtClean="0"/>
              <a:t>Dit</a:t>
            </a:r>
            <a:r>
              <a:rPr lang="en-US" b="0" baseline="0" dirty="0" smtClean="0"/>
              <a:t> is de </a:t>
            </a:r>
            <a:r>
              <a:rPr lang="en-US" b="0" baseline="0" dirty="0" err="1" smtClean="0"/>
              <a:t>powerpoint</a:t>
            </a:r>
            <a:r>
              <a:rPr lang="en-US" b="0" baseline="0" dirty="0" smtClean="0"/>
              <a:t> </a:t>
            </a:r>
            <a:r>
              <a:rPr lang="en-US" b="0" baseline="0" dirty="0" err="1" smtClean="0"/>
              <a:t>bij</a:t>
            </a:r>
            <a:r>
              <a:rPr lang="en-US" b="0" baseline="0" dirty="0" smtClean="0"/>
              <a:t> het </a:t>
            </a:r>
            <a:r>
              <a:rPr lang="en-US" b="0" baseline="0" dirty="0" err="1" smtClean="0"/>
              <a:t>lesmateriaal</a:t>
            </a:r>
            <a:r>
              <a:rPr lang="en-US" b="0" baseline="0" dirty="0" smtClean="0"/>
              <a:t> ‘</a:t>
            </a:r>
            <a:r>
              <a:rPr lang="en-US" b="0" baseline="0" dirty="0" err="1" smtClean="0"/>
              <a:t>Levende</a:t>
            </a:r>
            <a:r>
              <a:rPr lang="en-US" b="0" baseline="0" dirty="0" smtClean="0"/>
              <a:t> </a:t>
            </a:r>
            <a:r>
              <a:rPr lang="en-US" b="0" baseline="0" dirty="0" err="1" smtClean="0"/>
              <a:t>oceanen</a:t>
            </a:r>
            <a:r>
              <a:rPr lang="en-US" b="0" baseline="0" dirty="0" smtClean="0"/>
              <a:t>’ </a:t>
            </a:r>
            <a:r>
              <a:rPr lang="en-US" b="0" baseline="0" dirty="0" err="1" smtClean="0"/>
              <a:t>voor</a:t>
            </a:r>
            <a:r>
              <a:rPr lang="en-US" b="0" baseline="0" dirty="0" smtClean="0"/>
              <a:t> het </a:t>
            </a:r>
            <a:r>
              <a:rPr lang="en-US" b="0" baseline="0" dirty="0" err="1" smtClean="0"/>
              <a:t>basisonderwijs</a:t>
            </a:r>
            <a:r>
              <a:rPr lang="en-US" b="0" baseline="0" dirty="0" smtClean="0"/>
              <a:t> (</a:t>
            </a:r>
            <a:r>
              <a:rPr lang="en-US" b="0" baseline="0" dirty="0" err="1" smtClean="0"/>
              <a:t>groep</a:t>
            </a:r>
            <a:r>
              <a:rPr lang="en-US" b="0" baseline="0" dirty="0" smtClean="0"/>
              <a:t> 6 t/m 8). </a:t>
            </a:r>
            <a:r>
              <a:rPr lang="en-US" b="0" baseline="0" dirty="0" err="1" smtClean="0"/>
              <a:t>Voor</a:t>
            </a:r>
            <a:r>
              <a:rPr lang="en-US" b="0" baseline="0" dirty="0" smtClean="0"/>
              <a:t> </a:t>
            </a:r>
            <a:r>
              <a:rPr lang="en-US" b="0" baseline="0" dirty="0" err="1" smtClean="0"/>
              <a:t>vragen</a:t>
            </a:r>
            <a:r>
              <a:rPr lang="en-US" b="0" baseline="0" dirty="0" smtClean="0"/>
              <a:t> </a:t>
            </a:r>
            <a:r>
              <a:rPr lang="en-US" b="0" baseline="0" dirty="0" err="1" smtClean="0"/>
              <a:t>en</a:t>
            </a:r>
            <a:r>
              <a:rPr lang="en-US" b="0" baseline="0" dirty="0" smtClean="0"/>
              <a:t> </a:t>
            </a:r>
            <a:r>
              <a:rPr lang="en-US" b="0" baseline="0" dirty="0" err="1" smtClean="0"/>
              <a:t>opmerkingen</a:t>
            </a:r>
            <a:r>
              <a:rPr lang="en-US" b="0" baseline="0" dirty="0" smtClean="0"/>
              <a:t>: neem contact op met Elize van Berkel via educatie.nl@greenpeace.org / 0615007405 </a:t>
            </a:r>
            <a:endParaRPr lang="en-US" b="0" dirty="0" smtClean="0"/>
          </a:p>
          <a:p>
            <a:endParaRPr lang="en-US" b="1" dirty="0" smtClean="0"/>
          </a:p>
          <a:p>
            <a:r>
              <a:rPr lang="en-US" b="1" dirty="0" smtClean="0"/>
              <a:t>Virtual</a:t>
            </a:r>
            <a:r>
              <a:rPr lang="en-US" b="1" baseline="0" dirty="0" smtClean="0"/>
              <a:t> reality film: </a:t>
            </a:r>
            <a:r>
              <a:rPr lang="nl-NL" sz="1200" b="0" i="0" u="none" strike="noStrike" kern="1200" dirty="0" smtClean="0">
                <a:solidFill>
                  <a:schemeClr val="tx1"/>
                </a:solidFill>
                <a:effectLst/>
                <a:latin typeface="+mn-lt"/>
                <a:ea typeface="+mn-ea"/>
                <a:cs typeface="+mn-cs"/>
                <a:hlinkClick r:id="rId3"/>
              </a:rPr>
              <a:t>act.gp/</a:t>
            </a:r>
            <a:r>
              <a:rPr lang="nl-NL" sz="1200" b="0" i="0" u="none" strike="noStrike" kern="1200" dirty="0" err="1" smtClean="0">
                <a:solidFill>
                  <a:schemeClr val="tx1"/>
                </a:solidFill>
                <a:effectLst/>
                <a:latin typeface="+mn-lt"/>
                <a:ea typeface="+mn-ea"/>
                <a:cs typeface="+mn-cs"/>
                <a:hlinkClick r:id="rId3"/>
              </a:rPr>
              <a:t>vroceanen</a:t>
            </a:r>
            <a:r>
              <a:rPr lang="nl-NL" sz="1200" b="0" i="0" u="none" strike="noStrike" kern="1200" dirty="0" smtClean="0">
                <a:solidFill>
                  <a:schemeClr val="tx1"/>
                </a:solidFill>
                <a:effectLst/>
                <a:latin typeface="+mn-lt"/>
                <a:ea typeface="+mn-ea"/>
                <a:cs typeface="+mn-cs"/>
              </a:rPr>
              <a:t> Typ deze link in de</a:t>
            </a:r>
            <a:r>
              <a:rPr lang="nl-NL" sz="1200" b="0" i="0" u="none" strike="noStrike" kern="1200" baseline="0" dirty="0" smtClean="0">
                <a:solidFill>
                  <a:schemeClr val="tx1"/>
                </a:solidFill>
                <a:effectLst/>
                <a:latin typeface="+mn-lt"/>
                <a:ea typeface="+mn-ea"/>
                <a:cs typeface="+mn-cs"/>
              </a:rPr>
              <a:t> browser van je telefoon. Open vervolgens de video in de YouTube app.</a:t>
            </a:r>
            <a:endParaRPr lang="en-US" b="0" dirty="0" smtClean="0"/>
          </a:p>
          <a:p>
            <a:r>
              <a:rPr lang="en-US" b="1" dirty="0" err="1" smtClean="0"/>
              <a:t>Opdracht</a:t>
            </a:r>
            <a:r>
              <a:rPr lang="en-US" b="1" dirty="0" smtClean="0"/>
              <a:t>: </a:t>
            </a:r>
            <a:r>
              <a:rPr lang="en-US" dirty="0" err="1" smtClean="0"/>
              <a:t>Deel</a:t>
            </a:r>
            <a:r>
              <a:rPr lang="en-US" baseline="0" dirty="0" smtClean="0"/>
              <a:t> de </a:t>
            </a:r>
            <a:r>
              <a:rPr lang="en-US" baseline="0" dirty="0" err="1" smtClean="0"/>
              <a:t>klas</a:t>
            </a:r>
            <a:r>
              <a:rPr lang="en-US" baseline="0" dirty="0" smtClean="0"/>
              <a:t> op in </a:t>
            </a:r>
            <a:r>
              <a:rPr lang="en-US" baseline="0" dirty="0" err="1" smtClean="0"/>
              <a:t>groepjes</a:t>
            </a:r>
            <a:r>
              <a:rPr lang="en-US" baseline="0" dirty="0" smtClean="0"/>
              <a:t> van 5 </a:t>
            </a:r>
            <a:r>
              <a:rPr lang="en-US" baseline="0" dirty="0" err="1" smtClean="0"/>
              <a:t>leerlingen</a:t>
            </a:r>
            <a:r>
              <a:rPr lang="en-US" baseline="0" dirty="0" smtClean="0"/>
              <a:t>. </a:t>
            </a:r>
            <a:r>
              <a:rPr lang="en-US" baseline="0" dirty="0" err="1" smtClean="0"/>
              <a:t>Één</a:t>
            </a:r>
            <a:r>
              <a:rPr lang="en-US" baseline="0" dirty="0" smtClean="0"/>
              <a:t> </a:t>
            </a:r>
            <a:r>
              <a:rPr lang="en-US" baseline="0" dirty="0" err="1" smtClean="0"/>
              <a:t>groepje</a:t>
            </a:r>
            <a:r>
              <a:rPr lang="en-US" baseline="0" dirty="0" smtClean="0"/>
              <a:t> </a:t>
            </a:r>
            <a:r>
              <a:rPr lang="en-US" baseline="0" dirty="0" err="1" smtClean="0"/>
              <a:t>krijgt</a:t>
            </a:r>
            <a:r>
              <a:rPr lang="en-US" baseline="0" dirty="0" smtClean="0"/>
              <a:t> de virtual reality </a:t>
            </a:r>
            <a:r>
              <a:rPr lang="en-US" baseline="0" dirty="0" err="1" smtClean="0"/>
              <a:t>brillen</a:t>
            </a:r>
            <a:r>
              <a:rPr lang="en-US" baseline="0" dirty="0" smtClean="0"/>
              <a:t> </a:t>
            </a:r>
            <a:r>
              <a:rPr lang="en-US" baseline="0" dirty="0" err="1" smtClean="0"/>
              <a:t>en</a:t>
            </a:r>
            <a:r>
              <a:rPr lang="en-US" baseline="0" dirty="0" smtClean="0"/>
              <a:t> </a:t>
            </a:r>
            <a:r>
              <a:rPr lang="en-US" baseline="0" dirty="0" err="1" smtClean="0"/>
              <a:t>begint</a:t>
            </a:r>
            <a:r>
              <a:rPr lang="en-US" baseline="0" dirty="0" smtClean="0"/>
              <a:t> met het </a:t>
            </a:r>
            <a:r>
              <a:rPr lang="en-US" baseline="0" dirty="0" err="1" smtClean="0"/>
              <a:t>filmpje</a:t>
            </a:r>
            <a:r>
              <a:rPr lang="en-US" baseline="0" dirty="0" smtClean="0"/>
              <a:t>. De rest van de </a:t>
            </a:r>
            <a:r>
              <a:rPr lang="en-US" baseline="0" dirty="0" err="1" smtClean="0"/>
              <a:t>groepjes</a:t>
            </a:r>
            <a:r>
              <a:rPr lang="en-US" baseline="0" dirty="0" smtClean="0"/>
              <a:t> </a:t>
            </a:r>
            <a:r>
              <a:rPr lang="en-US" baseline="0" dirty="0" err="1" smtClean="0"/>
              <a:t>beginnen</a:t>
            </a:r>
            <a:r>
              <a:rPr lang="en-US" baseline="0" dirty="0" smtClean="0"/>
              <a:t> met de </a:t>
            </a:r>
            <a:r>
              <a:rPr lang="en-US" baseline="0" dirty="0" err="1" smtClean="0"/>
              <a:t>mindmap</a:t>
            </a:r>
            <a:r>
              <a:rPr lang="en-US" baseline="0" dirty="0" smtClean="0"/>
              <a:t> op het </a:t>
            </a:r>
            <a:r>
              <a:rPr lang="en-US" baseline="0" dirty="0" err="1" smtClean="0"/>
              <a:t>werkblad</a:t>
            </a:r>
            <a:r>
              <a:rPr lang="en-US" baseline="0" dirty="0" smtClean="0"/>
              <a:t>. De </a:t>
            </a:r>
            <a:r>
              <a:rPr lang="en-US" baseline="0" dirty="0" err="1" smtClean="0"/>
              <a:t>brillen</a:t>
            </a:r>
            <a:r>
              <a:rPr lang="en-US" baseline="0" dirty="0" smtClean="0"/>
              <a:t> </a:t>
            </a:r>
            <a:r>
              <a:rPr lang="en-US" baseline="0" dirty="0" err="1" smtClean="0"/>
              <a:t>worden</a:t>
            </a:r>
            <a:r>
              <a:rPr lang="en-US" baseline="0" dirty="0" smtClean="0"/>
              <a:t> per </a:t>
            </a:r>
            <a:r>
              <a:rPr lang="en-US" baseline="0" dirty="0" err="1" smtClean="0"/>
              <a:t>groepje</a:t>
            </a:r>
            <a:r>
              <a:rPr lang="en-US" baseline="0" dirty="0" smtClean="0"/>
              <a:t> </a:t>
            </a:r>
            <a:r>
              <a:rPr lang="en-US" baseline="0" dirty="0" err="1" smtClean="0"/>
              <a:t>doorgeschoven</a:t>
            </a:r>
            <a:r>
              <a:rPr lang="en-US" baseline="0" dirty="0" smtClean="0"/>
              <a:t>. </a:t>
            </a:r>
          </a:p>
          <a:p>
            <a:endParaRPr lang="en-US" baseline="0" dirty="0" smtClean="0"/>
          </a:p>
          <a:p>
            <a:endParaRPr lang="nl-NL" dirty="0"/>
          </a:p>
        </p:txBody>
      </p:sp>
      <p:sp>
        <p:nvSpPr>
          <p:cNvPr id="4" name="Slide Number Placeholder 3"/>
          <p:cNvSpPr>
            <a:spLocks noGrp="1"/>
          </p:cNvSpPr>
          <p:nvPr>
            <p:ph type="sldNum" sz="quarter" idx="10"/>
          </p:nvPr>
        </p:nvSpPr>
        <p:spPr/>
        <p:txBody>
          <a:bodyPr/>
          <a:lstStyle/>
          <a:p>
            <a:fld id="{68E9AE4A-B536-42E4-B619-85F504FABA15}" type="slidenum">
              <a:rPr lang="nl-NL" smtClean="0"/>
              <a:t>1</a:t>
            </a:fld>
            <a:endParaRPr lang="nl-NL"/>
          </a:p>
        </p:txBody>
      </p:sp>
    </p:spTree>
    <p:extLst>
      <p:ext uri="{BB962C8B-B14F-4D97-AF65-F5344CB8AC3E}">
        <p14:creationId xmlns:p14="http://schemas.microsoft.com/office/powerpoint/2010/main" val="33368603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68E9AE4A-B536-42E4-B619-85F504FABA15}" type="slidenum">
              <a:rPr lang="nl-NL" smtClean="0"/>
              <a:t>12</a:t>
            </a:fld>
            <a:endParaRPr lang="nl-NL"/>
          </a:p>
        </p:txBody>
      </p:sp>
    </p:spTree>
    <p:extLst>
      <p:ext uri="{BB962C8B-B14F-4D97-AF65-F5344CB8AC3E}">
        <p14:creationId xmlns:p14="http://schemas.microsoft.com/office/powerpoint/2010/main" val="498216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err="1" smtClean="0"/>
              <a:t>Filmpje</a:t>
            </a:r>
            <a:r>
              <a:rPr lang="en-US" dirty="0" smtClean="0"/>
              <a:t>: </a:t>
            </a:r>
            <a:r>
              <a:rPr lang="nl-NL" sz="1200" kern="1200" dirty="0" smtClean="0">
                <a:solidFill>
                  <a:schemeClr val="tx1"/>
                </a:solidFill>
                <a:effectLst/>
                <a:latin typeface="+mn-lt"/>
                <a:ea typeface="+mn-ea"/>
                <a:cs typeface="+mn-cs"/>
              </a:rPr>
              <a:t>http://www.schooltv.nl/video/embedded/overbevissing-de-vissen-raken-op/</a:t>
            </a:r>
          </a:p>
          <a:p>
            <a:r>
              <a:rPr lang="en-US" dirty="0" err="1" smtClean="0"/>
              <a:t>Dit</a:t>
            </a:r>
            <a:r>
              <a:rPr lang="en-US" dirty="0" smtClean="0"/>
              <a:t> </a:t>
            </a:r>
            <a:r>
              <a:rPr lang="en-US" dirty="0" err="1" smtClean="0"/>
              <a:t>filmpje</a:t>
            </a:r>
            <a:r>
              <a:rPr lang="en-US" dirty="0" smtClean="0"/>
              <a:t> is van </a:t>
            </a:r>
            <a:r>
              <a:rPr lang="en-US" dirty="0" err="1" smtClean="0"/>
              <a:t>SchoolTV</a:t>
            </a:r>
            <a:r>
              <a:rPr lang="en-US" dirty="0" smtClean="0"/>
              <a:t> </a:t>
            </a:r>
            <a:r>
              <a:rPr lang="en-US" dirty="0" err="1" smtClean="0"/>
              <a:t>en</a:t>
            </a:r>
            <a:r>
              <a:rPr lang="en-US" dirty="0" smtClean="0"/>
              <a:t> </a:t>
            </a:r>
            <a:r>
              <a:rPr lang="en-US" dirty="0" err="1" smtClean="0"/>
              <a:t>opent</a:t>
            </a:r>
            <a:r>
              <a:rPr lang="en-US" dirty="0" smtClean="0"/>
              <a:t> in </a:t>
            </a:r>
            <a:r>
              <a:rPr lang="en-US" dirty="0" err="1" smtClean="0"/>
              <a:t>een</a:t>
            </a:r>
            <a:r>
              <a:rPr lang="en-US" dirty="0" smtClean="0"/>
              <a:t> </a:t>
            </a:r>
            <a:r>
              <a:rPr lang="en-US" dirty="0" err="1" smtClean="0"/>
              <a:t>nieuw</a:t>
            </a:r>
            <a:r>
              <a:rPr lang="en-US" dirty="0" smtClean="0"/>
              <a:t> </a:t>
            </a:r>
            <a:r>
              <a:rPr lang="en-US" dirty="0" err="1" smtClean="0"/>
              <a:t>venster</a:t>
            </a:r>
            <a:r>
              <a:rPr lang="en-US" dirty="0" smtClean="0"/>
              <a:t>.</a:t>
            </a:r>
            <a:endParaRPr lang="nl-NL" dirty="0"/>
          </a:p>
        </p:txBody>
      </p:sp>
      <p:sp>
        <p:nvSpPr>
          <p:cNvPr id="4" name="Slide Number Placeholder 3"/>
          <p:cNvSpPr>
            <a:spLocks noGrp="1"/>
          </p:cNvSpPr>
          <p:nvPr>
            <p:ph type="sldNum" sz="quarter" idx="10"/>
          </p:nvPr>
        </p:nvSpPr>
        <p:spPr/>
        <p:txBody>
          <a:bodyPr/>
          <a:lstStyle/>
          <a:p>
            <a:fld id="{68E9AE4A-B536-42E4-B619-85F504FABA15}" type="slidenum">
              <a:rPr lang="nl-NL" smtClean="0"/>
              <a:t>13</a:t>
            </a:fld>
            <a:endParaRPr lang="nl-NL"/>
          </a:p>
        </p:txBody>
      </p:sp>
    </p:spTree>
    <p:extLst>
      <p:ext uri="{BB962C8B-B14F-4D97-AF65-F5344CB8AC3E}">
        <p14:creationId xmlns:p14="http://schemas.microsoft.com/office/powerpoint/2010/main" val="29746558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smtClean="0"/>
              <a:t>Bronnen</a:t>
            </a:r>
            <a:r>
              <a:rPr lang="en-US" b="1" dirty="0" smtClean="0"/>
              <a:t>:</a:t>
            </a:r>
            <a:r>
              <a:rPr lang="en-US" b="0" dirty="0" smtClean="0"/>
              <a:t> www.</a:t>
            </a:r>
            <a:r>
              <a:rPr lang="nl-NL" sz="1200" kern="1200" dirty="0" smtClean="0">
                <a:solidFill>
                  <a:schemeClr val="tx1"/>
                </a:solidFill>
                <a:effectLst/>
                <a:latin typeface="+mn-lt"/>
                <a:ea typeface="+mn-ea"/>
                <a:cs typeface="+mn-cs"/>
              </a:rPr>
              <a:t>greenpeace.nl/visvangstwijzer en www.wnf.nl/dieren.htm</a:t>
            </a:r>
          </a:p>
          <a:p>
            <a:r>
              <a:rPr lang="en-US" sz="1200" kern="1200" dirty="0" err="1" smtClean="0">
                <a:solidFill>
                  <a:schemeClr val="tx1"/>
                </a:solidFill>
                <a:effectLst/>
                <a:latin typeface="+mn-lt"/>
                <a:ea typeface="+mn-ea"/>
                <a:cs typeface="+mn-cs"/>
              </a:rPr>
              <a:t>Als</a:t>
            </a:r>
            <a:r>
              <a:rPr lang="en-US" sz="1200" kern="1200" dirty="0" smtClean="0">
                <a:solidFill>
                  <a:schemeClr val="tx1"/>
                </a:solidFill>
                <a:effectLst/>
                <a:latin typeface="+mn-lt"/>
                <a:ea typeface="+mn-ea"/>
                <a:cs typeface="+mn-cs"/>
              </a:rPr>
              <a:t> je</a:t>
            </a:r>
            <a:r>
              <a:rPr lang="en-US" sz="1200" kern="1200" baseline="0" dirty="0" smtClean="0">
                <a:solidFill>
                  <a:schemeClr val="tx1"/>
                </a:solidFill>
                <a:effectLst/>
                <a:latin typeface="+mn-lt"/>
                <a:ea typeface="+mn-ea"/>
                <a:cs typeface="+mn-cs"/>
              </a:rPr>
              <a:t> de </a:t>
            </a:r>
            <a:r>
              <a:rPr lang="en-US" sz="1200" kern="1200" baseline="0" dirty="0" err="1" smtClean="0">
                <a:solidFill>
                  <a:schemeClr val="tx1"/>
                </a:solidFill>
                <a:effectLst/>
                <a:latin typeface="+mn-lt"/>
                <a:ea typeface="+mn-ea"/>
                <a:cs typeface="+mn-cs"/>
              </a:rPr>
              <a:t>visvangstwijzer</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gebruikt</a:t>
            </a:r>
            <a:r>
              <a:rPr lang="en-US" sz="1200" kern="1200" baseline="0" dirty="0" smtClean="0">
                <a:solidFill>
                  <a:schemeClr val="tx1"/>
                </a:solidFill>
                <a:effectLst/>
                <a:latin typeface="+mn-lt"/>
                <a:ea typeface="+mn-ea"/>
                <a:cs typeface="+mn-cs"/>
              </a:rPr>
              <a:t>, is het </a:t>
            </a:r>
            <a:r>
              <a:rPr lang="en-US" sz="1200" kern="1200" baseline="0" dirty="0" err="1" smtClean="0">
                <a:solidFill>
                  <a:schemeClr val="tx1"/>
                </a:solidFill>
                <a:effectLst/>
                <a:latin typeface="+mn-lt"/>
                <a:ea typeface="+mn-ea"/>
                <a:cs typeface="+mn-cs"/>
              </a:rPr>
              <a:t>aan</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te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raden</a:t>
            </a:r>
            <a:r>
              <a:rPr lang="en-US" sz="1200" kern="1200" baseline="0" dirty="0" smtClean="0">
                <a:solidFill>
                  <a:schemeClr val="tx1"/>
                </a:solidFill>
                <a:effectLst/>
                <a:latin typeface="+mn-lt"/>
                <a:ea typeface="+mn-ea"/>
                <a:cs typeface="+mn-cs"/>
              </a:rPr>
              <a:t> om </a:t>
            </a:r>
            <a:r>
              <a:rPr lang="en-US" sz="1200" kern="1200" baseline="0" dirty="0" err="1" smtClean="0">
                <a:solidFill>
                  <a:schemeClr val="tx1"/>
                </a:solidFill>
                <a:effectLst/>
                <a:latin typeface="+mn-lt"/>
                <a:ea typeface="+mn-ea"/>
                <a:cs typeface="+mn-cs"/>
              </a:rPr>
              <a:t>deze</a:t>
            </a:r>
            <a:r>
              <a:rPr lang="en-US" sz="1200" kern="1200" baseline="0" dirty="0" smtClean="0">
                <a:solidFill>
                  <a:schemeClr val="tx1"/>
                </a:solidFill>
                <a:effectLst/>
                <a:latin typeface="+mn-lt"/>
                <a:ea typeface="+mn-ea"/>
                <a:cs typeface="+mn-cs"/>
              </a:rPr>
              <a:t> even </a:t>
            </a:r>
            <a:r>
              <a:rPr lang="en-US" sz="1200" kern="1200" baseline="0" dirty="0" err="1" smtClean="0">
                <a:solidFill>
                  <a:schemeClr val="tx1"/>
                </a:solidFill>
                <a:effectLst/>
                <a:latin typeface="+mn-lt"/>
                <a:ea typeface="+mn-ea"/>
                <a:cs typeface="+mn-cs"/>
              </a:rPr>
              <a:t>klassikaal</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te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bekijken</a:t>
            </a:r>
            <a:r>
              <a:rPr lang="en-US" sz="120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De</a:t>
            </a:r>
            <a:r>
              <a:rPr lang="en-US" sz="1200" b="0" kern="1200" baseline="0" dirty="0" smtClean="0">
                <a:solidFill>
                  <a:schemeClr val="tx1"/>
                </a:solidFill>
                <a:effectLst/>
                <a:latin typeface="+mn-lt"/>
                <a:ea typeface="+mn-ea"/>
                <a:cs typeface="+mn-cs"/>
              </a:rPr>
              <a:t> </a:t>
            </a:r>
            <a:r>
              <a:rPr lang="en-US" sz="1200" b="0" kern="1200" baseline="0" dirty="0" err="1" smtClean="0">
                <a:solidFill>
                  <a:schemeClr val="tx1"/>
                </a:solidFill>
                <a:effectLst/>
                <a:latin typeface="+mn-lt"/>
                <a:ea typeface="+mn-ea"/>
                <a:cs typeface="+mn-cs"/>
              </a:rPr>
              <a:t>visvangstwijzer</a:t>
            </a:r>
            <a:r>
              <a:rPr lang="en-US" sz="1200" b="0" kern="1200" baseline="0" dirty="0" smtClean="0">
                <a:solidFill>
                  <a:schemeClr val="tx1"/>
                </a:solidFill>
                <a:effectLst/>
                <a:latin typeface="+mn-lt"/>
                <a:ea typeface="+mn-ea"/>
                <a:cs typeface="+mn-cs"/>
              </a:rPr>
              <a:t> </a:t>
            </a:r>
            <a:r>
              <a:rPr lang="en-US" sz="1200" b="0" kern="1200" baseline="0" dirty="0" err="1" smtClean="0">
                <a:solidFill>
                  <a:schemeClr val="tx1"/>
                </a:solidFill>
                <a:effectLst/>
                <a:latin typeface="+mn-lt"/>
                <a:ea typeface="+mn-ea"/>
                <a:cs typeface="+mn-cs"/>
              </a:rPr>
              <a:t>bevat</a:t>
            </a:r>
            <a:r>
              <a:rPr lang="en-US" sz="1200" b="0" kern="1200" baseline="0" dirty="0" smtClean="0">
                <a:solidFill>
                  <a:schemeClr val="tx1"/>
                </a:solidFill>
                <a:effectLst/>
                <a:latin typeface="+mn-lt"/>
                <a:ea typeface="+mn-ea"/>
                <a:cs typeface="+mn-cs"/>
              </a:rPr>
              <a:t> </a:t>
            </a:r>
            <a:r>
              <a:rPr lang="en-US" sz="1200" b="0" kern="1200" baseline="0" dirty="0" err="1" smtClean="0">
                <a:solidFill>
                  <a:schemeClr val="tx1"/>
                </a:solidFill>
                <a:effectLst/>
                <a:latin typeface="+mn-lt"/>
                <a:ea typeface="+mn-ea"/>
                <a:cs typeface="+mn-cs"/>
              </a:rPr>
              <a:t>moeilijke</a:t>
            </a:r>
            <a:r>
              <a:rPr lang="en-US" sz="1200" b="0" kern="1200" baseline="0" dirty="0" smtClean="0">
                <a:solidFill>
                  <a:schemeClr val="tx1"/>
                </a:solidFill>
                <a:effectLst/>
                <a:latin typeface="+mn-lt"/>
                <a:ea typeface="+mn-ea"/>
                <a:cs typeface="+mn-cs"/>
              </a:rPr>
              <a:t> </a:t>
            </a:r>
            <a:r>
              <a:rPr lang="en-US" sz="1200" b="0" kern="1200" baseline="0" dirty="0" err="1" smtClean="0">
                <a:solidFill>
                  <a:schemeClr val="tx1"/>
                </a:solidFill>
                <a:effectLst/>
                <a:latin typeface="+mn-lt"/>
                <a:ea typeface="+mn-ea"/>
                <a:cs typeface="+mn-cs"/>
              </a:rPr>
              <a:t>woorden</a:t>
            </a:r>
            <a:r>
              <a:rPr lang="en-US" sz="1200" b="0" kern="1200" baseline="0" dirty="0" smtClean="0">
                <a:solidFill>
                  <a:schemeClr val="tx1"/>
                </a:solidFill>
                <a:effectLst/>
                <a:latin typeface="+mn-lt"/>
                <a:ea typeface="+mn-ea"/>
                <a:cs typeface="+mn-cs"/>
              </a:rPr>
              <a:t>. De </a:t>
            </a:r>
            <a:r>
              <a:rPr lang="en-US" sz="1200" b="0" kern="1200" baseline="0" dirty="0" err="1" smtClean="0">
                <a:solidFill>
                  <a:schemeClr val="tx1"/>
                </a:solidFill>
                <a:effectLst/>
                <a:latin typeface="+mn-lt"/>
                <a:ea typeface="+mn-ea"/>
                <a:cs typeface="+mn-cs"/>
              </a:rPr>
              <a:t>wijzer</a:t>
            </a:r>
            <a:r>
              <a:rPr lang="en-US" sz="1200" b="0" kern="1200" baseline="0" dirty="0" smtClean="0">
                <a:solidFill>
                  <a:schemeClr val="tx1"/>
                </a:solidFill>
                <a:effectLst/>
                <a:latin typeface="+mn-lt"/>
                <a:ea typeface="+mn-ea"/>
                <a:cs typeface="+mn-cs"/>
              </a:rPr>
              <a:t> </a:t>
            </a:r>
            <a:r>
              <a:rPr lang="en-US" sz="1200" b="0" kern="1200" baseline="0" dirty="0" err="1" smtClean="0">
                <a:solidFill>
                  <a:schemeClr val="tx1"/>
                </a:solidFill>
                <a:effectLst/>
                <a:latin typeface="+mn-lt"/>
                <a:ea typeface="+mn-ea"/>
                <a:cs typeface="+mn-cs"/>
              </a:rPr>
              <a:t>bevat</a:t>
            </a:r>
            <a:r>
              <a:rPr lang="en-US" sz="1200" b="0" kern="1200" baseline="0" dirty="0" smtClean="0">
                <a:solidFill>
                  <a:schemeClr val="tx1"/>
                </a:solidFill>
                <a:effectLst/>
                <a:latin typeface="+mn-lt"/>
                <a:ea typeface="+mn-ea"/>
                <a:cs typeface="+mn-cs"/>
              </a:rPr>
              <a:t> </a:t>
            </a:r>
            <a:r>
              <a:rPr lang="en-US" sz="1200" b="0" kern="1200" baseline="0" dirty="0" err="1" smtClean="0">
                <a:solidFill>
                  <a:schemeClr val="tx1"/>
                </a:solidFill>
                <a:effectLst/>
                <a:latin typeface="+mn-lt"/>
                <a:ea typeface="+mn-ea"/>
                <a:cs typeface="+mn-cs"/>
              </a:rPr>
              <a:t>informatie</a:t>
            </a:r>
            <a:r>
              <a:rPr lang="en-US" sz="1200" b="0" kern="1200" baseline="0" dirty="0" smtClean="0">
                <a:solidFill>
                  <a:schemeClr val="tx1"/>
                </a:solidFill>
                <a:effectLst/>
                <a:latin typeface="+mn-lt"/>
                <a:ea typeface="+mn-ea"/>
                <a:cs typeface="+mn-cs"/>
              </a:rPr>
              <a:t> over: </a:t>
            </a:r>
          </a:p>
          <a:p>
            <a:pPr marL="171450" indent="-171450">
              <a:buFont typeface="Arial" panose="020B0604020202020204" pitchFamily="34" charset="0"/>
              <a:buChar char="•"/>
            </a:pPr>
            <a:r>
              <a:rPr lang="en-US" baseline="0" dirty="0" smtClean="0"/>
              <a:t>De </a:t>
            </a:r>
            <a:r>
              <a:rPr lang="en-US" baseline="0" dirty="0" err="1" smtClean="0"/>
              <a:t>visstand</a:t>
            </a:r>
            <a:r>
              <a:rPr lang="en-US" baseline="0" dirty="0" smtClean="0"/>
              <a:t>: </a:t>
            </a:r>
            <a:r>
              <a:rPr lang="en-US" baseline="0" dirty="0" err="1" smtClean="0"/>
              <a:t>hoeveel</a:t>
            </a:r>
            <a:r>
              <a:rPr lang="en-US" baseline="0" dirty="0" smtClean="0"/>
              <a:t> van </a:t>
            </a:r>
            <a:r>
              <a:rPr lang="en-US" baseline="0" dirty="0" err="1" smtClean="0"/>
              <a:t>deze</a:t>
            </a:r>
            <a:r>
              <a:rPr lang="en-US" baseline="0" dirty="0" smtClean="0"/>
              <a:t> vis </a:t>
            </a:r>
            <a:r>
              <a:rPr lang="en-US" baseline="0" dirty="0" err="1" smtClean="0"/>
              <a:t>zwemt</a:t>
            </a:r>
            <a:r>
              <a:rPr lang="en-US" baseline="0" dirty="0" smtClean="0"/>
              <a:t> </a:t>
            </a:r>
            <a:r>
              <a:rPr lang="en-US" baseline="0" dirty="0" err="1" smtClean="0"/>
              <a:t>er</a:t>
            </a:r>
            <a:r>
              <a:rPr lang="en-US" baseline="0" dirty="0" smtClean="0"/>
              <a:t> </a:t>
            </a:r>
            <a:r>
              <a:rPr lang="en-US" baseline="0" dirty="0" err="1" smtClean="0"/>
              <a:t>momenteel</a:t>
            </a:r>
            <a:r>
              <a:rPr lang="en-US" baseline="0" dirty="0" smtClean="0"/>
              <a:t> in </a:t>
            </a:r>
            <a:r>
              <a:rPr lang="en-US" baseline="0" dirty="0" err="1" smtClean="0"/>
              <a:t>een</a:t>
            </a:r>
            <a:r>
              <a:rPr lang="en-US" baseline="0" dirty="0" smtClean="0"/>
              <a:t> </a:t>
            </a:r>
            <a:r>
              <a:rPr lang="en-US" baseline="0" dirty="0" err="1" smtClean="0"/>
              <a:t>bepaald</a:t>
            </a:r>
            <a:r>
              <a:rPr lang="en-US" baseline="0" dirty="0" smtClean="0"/>
              <a:t> </a:t>
            </a:r>
            <a:r>
              <a:rPr lang="en-US" baseline="0" dirty="0" err="1" smtClean="0"/>
              <a:t>gebied</a:t>
            </a:r>
            <a:r>
              <a:rPr lang="en-US" baseline="0" dirty="0" smtClean="0"/>
              <a:t>?</a:t>
            </a:r>
          </a:p>
          <a:p>
            <a:pPr marL="171450" indent="-171450">
              <a:buFont typeface="Arial" panose="020B0604020202020204" pitchFamily="34" charset="0"/>
              <a:buChar char="•"/>
            </a:pPr>
            <a:r>
              <a:rPr lang="en-US" baseline="0" dirty="0" smtClean="0"/>
              <a:t>De </a:t>
            </a:r>
            <a:r>
              <a:rPr lang="en-US" baseline="0" dirty="0" err="1" smtClean="0"/>
              <a:t>visserijdruk</a:t>
            </a:r>
            <a:r>
              <a:rPr lang="en-US" baseline="0" dirty="0" smtClean="0"/>
              <a:t>: </a:t>
            </a:r>
            <a:r>
              <a:rPr lang="en-US" baseline="0" dirty="0" err="1" smtClean="0"/>
              <a:t>hoeveel</a:t>
            </a:r>
            <a:r>
              <a:rPr lang="en-US" baseline="0" dirty="0" smtClean="0"/>
              <a:t> </a:t>
            </a:r>
            <a:r>
              <a:rPr lang="en-US" baseline="0" dirty="0" err="1" smtClean="0"/>
              <a:t>vissers</a:t>
            </a:r>
            <a:r>
              <a:rPr lang="en-US" baseline="0" dirty="0" smtClean="0"/>
              <a:t> </a:t>
            </a:r>
            <a:r>
              <a:rPr lang="en-US" baseline="0" dirty="0" err="1" smtClean="0"/>
              <a:t>vissen</a:t>
            </a:r>
            <a:r>
              <a:rPr lang="en-US" baseline="0" dirty="0" smtClean="0"/>
              <a:t> </a:t>
            </a:r>
            <a:r>
              <a:rPr lang="en-US" baseline="0" dirty="0" err="1" smtClean="0"/>
              <a:t>er</a:t>
            </a:r>
            <a:r>
              <a:rPr lang="en-US" baseline="0" dirty="0" smtClean="0"/>
              <a:t> op </a:t>
            </a:r>
            <a:r>
              <a:rPr lang="en-US" baseline="0" dirty="0" err="1" smtClean="0"/>
              <a:t>deze</a:t>
            </a:r>
            <a:r>
              <a:rPr lang="en-US" baseline="0" dirty="0" smtClean="0"/>
              <a:t> </a:t>
            </a:r>
            <a:r>
              <a:rPr lang="en-US" baseline="0" dirty="0" err="1" smtClean="0"/>
              <a:t>soort</a:t>
            </a:r>
            <a:r>
              <a:rPr lang="en-US" baseline="0" dirty="0" smtClean="0"/>
              <a:t> </a:t>
            </a:r>
            <a:r>
              <a:rPr lang="en-US" baseline="0" dirty="0" err="1" smtClean="0"/>
              <a:t>dit</a:t>
            </a:r>
            <a:r>
              <a:rPr lang="en-US" baseline="0" dirty="0" smtClean="0"/>
              <a:t> </a:t>
            </a:r>
            <a:r>
              <a:rPr lang="en-US" baseline="0" dirty="0" err="1" smtClean="0"/>
              <a:t>jaar</a:t>
            </a:r>
            <a:r>
              <a:rPr lang="en-US" baseline="0" dirty="0" smtClean="0"/>
              <a:t>?</a:t>
            </a:r>
          </a:p>
          <a:p>
            <a:pPr marL="171450" indent="-171450">
              <a:buFont typeface="Arial" panose="020B0604020202020204" pitchFamily="34" charset="0"/>
              <a:buChar char="•"/>
            </a:pPr>
            <a:r>
              <a:rPr lang="en-US" baseline="0" dirty="0" smtClean="0"/>
              <a:t>De </a:t>
            </a:r>
            <a:r>
              <a:rPr lang="en-US" baseline="0" dirty="0" err="1" smtClean="0"/>
              <a:t>destructiviteit</a:t>
            </a:r>
            <a:r>
              <a:rPr lang="en-US" baseline="0" dirty="0" smtClean="0"/>
              <a:t> van de </a:t>
            </a:r>
            <a:r>
              <a:rPr lang="en-US" baseline="0" dirty="0" err="1" smtClean="0"/>
              <a:t>vismethode</a:t>
            </a:r>
            <a:r>
              <a:rPr lang="en-US" baseline="0" dirty="0" smtClean="0"/>
              <a:t>: </a:t>
            </a:r>
            <a:r>
              <a:rPr lang="en-US" baseline="0" dirty="0" err="1" smtClean="0"/>
              <a:t>welke</a:t>
            </a:r>
            <a:r>
              <a:rPr lang="en-US" baseline="0" dirty="0" smtClean="0"/>
              <a:t> </a:t>
            </a:r>
            <a:r>
              <a:rPr lang="en-US" baseline="0" dirty="0" err="1" smtClean="0"/>
              <a:t>vismethode</a:t>
            </a:r>
            <a:r>
              <a:rPr lang="en-US" baseline="0" dirty="0" smtClean="0"/>
              <a:t> (</a:t>
            </a:r>
            <a:r>
              <a:rPr lang="en-US" baseline="0" dirty="0" err="1" smtClean="0"/>
              <a:t>bijvoorbeeld</a:t>
            </a:r>
            <a:r>
              <a:rPr lang="en-US" baseline="0" dirty="0" smtClean="0"/>
              <a:t> </a:t>
            </a:r>
            <a:r>
              <a:rPr lang="en-US" baseline="0" dirty="0" err="1" smtClean="0"/>
              <a:t>een</a:t>
            </a:r>
            <a:r>
              <a:rPr lang="en-US" baseline="0" dirty="0" smtClean="0"/>
              <a:t> </a:t>
            </a:r>
            <a:r>
              <a:rPr lang="en-US" baseline="0" dirty="0" err="1" smtClean="0"/>
              <a:t>handlijn</a:t>
            </a:r>
            <a:r>
              <a:rPr lang="en-US" baseline="0" dirty="0" smtClean="0"/>
              <a:t> of </a:t>
            </a:r>
            <a:r>
              <a:rPr lang="en-US" baseline="0" dirty="0" err="1" smtClean="0"/>
              <a:t>een</a:t>
            </a:r>
            <a:r>
              <a:rPr lang="en-US" baseline="0" dirty="0" smtClean="0"/>
              <a:t> </a:t>
            </a:r>
            <a:r>
              <a:rPr lang="en-US" baseline="0" dirty="0" err="1" smtClean="0"/>
              <a:t>sleepnet</a:t>
            </a:r>
            <a:r>
              <a:rPr lang="en-US" baseline="0" dirty="0" smtClean="0"/>
              <a:t>) </a:t>
            </a:r>
            <a:r>
              <a:rPr lang="en-US" baseline="0" dirty="0" err="1" smtClean="0"/>
              <a:t>wordt</a:t>
            </a:r>
            <a:r>
              <a:rPr lang="en-US" baseline="0" dirty="0" smtClean="0"/>
              <a:t> </a:t>
            </a:r>
            <a:r>
              <a:rPr lang="en-US" baseline="0" dirty="0" err="1" smtClean="0"/>
              <a:t>er</a:t>
            </a:r>
            <a:r>
              <a:rPr lang="en-US" baseline="0" dirty="0" smtClean="0"/>
              <a:t> </a:t>
            </a:r>
            <a:r>
              <a:rPr lang="en-US" baseline="0" dirty="0" err="1" smtClean="0"/>
              <a:t>gebruikt</a:t>
            </a:r>
            <a:r>
              <a:rPr lang="en-US" baseline="0" dirty="0" smtClean="0"/>
              <a:t> </a:t>
            </a:r>
            <a:r>
              <a:rPr lang="en-US" baseline="0" dirty="0" err="1" smtClean="0"/>
              <a:t>en</a:t>
            </a:r>
            <a:r>
              <a:rPr lang="en-US" baseline="0" dirty="0" smtClean="0"/>
              <a:t> </a:t>
            </a:r>
            <a:r>
              <a:rPr lang="en-US" baseline="0" dirty="0" err="1" smtClean="0"/>
              <a:t>hoeveel</a:t>
            </a:r>
            <a:r>
              <a:rPr lang="en-US" baseline="0" dirty="0" smtClean="0"/>
              <a:t> </a:t>
            </a:r>
            <a:r>
              <a:rPr lang="en-US" baseline="0" dirty="0" err="1" smtClean="0"/>
              <a:t>schade</a:t>
            </a:r>
            <a:r>
              <a:rPr lang="en-US" baseline="0" dirty="0" smtClean="0"/>
              <a:t> is </a:t>
            </a:r>
            <a:r>
              <a:rPr lang="en-US" baseline="0" dirty="0" err="1" smtClean="0"/>
              <a:t>er</a:t>
            </a:r>
            <a:r>
              <a:rPr lang="en-US" baseline="0" dirty="0" smtClean="0"/>
              <a:t> </a:t>
            </a:r>
            <a:r>
              <a:rPr lang="en-US" baseline="0" dirty="0" err="1" smtClean="0"/>
              <a:t>voor</a:t>
            </a:r>
            <a:r>
              <a:rPr lang="en-US" baseline="0" dirty="0" smtClean="0"/>
              <a:t> de </a:t>
            </a:r>
            <a:r>
              <a:rPr lang="en-US" baseline="0" dirty="0" err="1" smtClean="0"/>
              <a:t>zeebodem</a:t>
            </a:r>
            <a:r>
              <a:rPr lang="en-US" baseline="0" dirty="0" smtClean="0"/>
              <a:t>? </a:t>
            </a:r>
          </a:p>
          <a:p>
            <a:pPr marL="171450" indent="-171450">
              <a:buFont typeface="Arial" panose="020B0604020202020204" pitchFamily="34" charset="0"/>
              <a:buChar char="•"/>
            </a:pPr>
            <a:r>
              <a:rPr lang="en-US" b="0" baseline="0" dirty="0" smtClean="0"/>
              <a:t>De </a:t>
            </a:r>
            <a:r>
              <a:rPr lang="en-US" b="0" baseline="0" dirty="0" err="1" smtClean="0"/>
              <a:t>ongewenste</a:t>
            </a:r>
            <a:r>
              <a:rPr lang="en-US" b="0" baseline="0" dirty="0" smtClean="0"/>
              <a:t> </a:t>
            </a:r>
            <a:r>
              <a:rPr lang="en-US" b="0" baseline="0" dirty="0" err="1" smtClean="0"/>
              <a:t>bijvangst</a:t>
            </a:r>
            <a:r>
              <a:rPr lang="en-US" b="0" baseline="0" dirty="0" smtClean="0"/>
              <a:t>: </a:t>
            </a:r>
            <a:r>
              <a:rPr lang="en-US" b="0" baseline="0" dirty="0" err="1" smtClean="0"/>
              <a:t>hoeveel</a:t>
            </a:r>
            <a:r>
              <a:rPr lang="en-US" b="0" baseline="0" dirty="0" smtClean="0"/>
              <a:t> </a:t>
            </a:r>
            <a:r>
              <a:rPr lang="en-US" b="0" baseline="0" dirty="0" err="1" smtClean="0"/>
              <a:t>andere</a:t>
            </a:r>
            <a:r>
              <a:rPr lang="en-US" b="0" baseline="0" dirty="0" smtClean="0"/>
              <a:t> </a:t>
            </a:r>
            <a:r>
              <a:rPr lang="en-US" b="0" baseline="0" dirty="0" err="1" smtClean="0"/>
              <a:t>soorten</a:t>
            </a:r>
            <a:r>
              <a:rPr lang="en-US" b="0" baseline="0" dirty="0" smtClean="0"/>
              <a:t> </a:t>
            </a:r>
            <a:r>
              <a:rPr lang="en-US" b="0" baseline="0" dirty="0" err="1" smtClean="0"/>
              <a:t>worden</a:t>
            </a:r>
            <a:r>
              <a:rPr lang="en-US" b="0" baseline="0" dirty="0" smtClean="0"/>
              <a:t> </a:t>
            </a:r>
            <a:r>
              <a:rPr lang="en-US" b="0" baseline="0" dirty="0" err="1" smtClean="0"/>
              <a:t>er</a:t>
            </a:r>
            <a:r>
              <a:rPr lang="en-US" b="0" baseline="0" dirty="0" smtClean="0"/>
              <a:t> </a:t>
            </a:r>
            <a:r>
              <a:rPr lang="en-US" b="0" baseline="0" dirty="0" err="1" smtClean="0"/>
              <a:t>gevangen</a:t>
            </a:r>
            <a:r>
              <a:rPr lang="en-US" b="0" baseline="0" dirty="0" smtClean="0"/>
              <a:t> die (</a:t>
            </a:r>
            <a:r>
              <a:rPr lang="en-US" b="0" baseline="0" dirty="0" err="1" smtClean="0"/>
              <a:t>dood</a:t>
            </a:r>
            <a:r>
              <a:rPr lang="en-US" b="0" baseline="0" dirty="0" smtClean="0"/>
              <a:t>) </a:t>
            </a:r>
            <a:r>
              <a:rPr lang="en-US" b="0" baseline="0" dirty="0" err="1" smtClean="0"/>
              <a:t>weer</a:t>
            </a:r>
            <a:r>
              <a:rPr lang="en-US" b="0" baseline="0" dirty="0" smtClean="0"/>
              <a:t> over </a:t>
            </a:r>
            <a:r>
              <a:rPr lang="en-US" b="0" baseline="0" dirty="0" err="1" smtClean="0"/>
              <a:t>boord</a:t>
            </a:r>
            <a:r>
              <a:rPr lang="en-US" b="0" baseline="0" dirty="0" smtClean="0"/>
              <a:t> </a:t>
            </a:r>
            <a:r>
              <a:rPr lang="en-US" b="0" baseline="0" dirty="0" err="1" smtClean="0"/>
              <a:t>gaan</a:t>
            </a:r>
            <a:r>
              <a:rPr lang="en-US" b="0" baseline="0" dirty="0" smtClean="0"/>
              <a:t>?</a:t>
            </a:r>
            <a:endParaRPr lang="en-US" b="0" dirty="0" smtClean="0"/>
          </a:p>
          <a:p>
            <a:endParaRPr lang="en-US" b="0" dirty="0" smtClean="0"/>
          </a:p>
          <a:p>
            <a:r>
              <a:rPr lang="en-US" b="1" dirty="0" smtClean="0"/>
              <a:t>Tip: </a:t>
            </a:r>
            <a:r>
              <a:rPr lang="en-US" dirty="0" err="1" smtClean="0"/>
              <a:t>gebruik</a:t>
            </a:r>
            <a:r>
              <a:rPr lang="en-US" baseline="0" dirty="0" smtClean="0"/>
              <a:t> </a:t>
            </a:r>
            <a:r>
              <a:rPr lang="en-US" baseline="0" dirty="0" err="1" smtClean="0"/>
              <a:t>bij</a:t>
            </a:r>
            <a:r>
              <a:rPr lang="en-US" baseline="0" dirty="0" smtClean="0"/>
              <a:t> </a:t>
            </a:r>
            <a:r>
              <a:rPr lang="en-US" baseline="0" dirty="0" err="1" smtClean="0"/>
              <a:t>groep</a:t>
            </a:r>
            <a:r>
              <a:rPr lang="en-US" baseline="0" dirty="0" smtClean="0"/>
              <a:t> 8 </a:t>
            </a:r>
            <a:r>
              <a:rPr lang="en-US" dirty="0" err="1" smtClean="0"/>
              <a:t>dit</a:t>
            </a:r>
            <a:r>
              <a:rPr lang="en-US" dirty="0" smtClean="0"/>
              <a:t> </a:t>
            </a:r>
            <a:r>
              <a:rPr lang="en-US" dirty="0" err="1" smtClean="0"/>
              <a:t>filmpje</a:t>
            </a:r>
            <a:r>
              <a:rPr lang="en-US" baseline="0" dirty="0" smtClean="0"/>
              <a:t> https://www.youtube.com/watch?v=dZpFfbI-lZI </a:t>
            </a:r>
          </a:p>
          <a:p>
            <a:endParaRPr lang="en-US" baseline="0" dirty="0" smtClean="0"/>
          </a:p>
          <a:p>
            <a:endParaRPr lang="nl-NL" dirty="0"/>
          </a:p>
        </p:txBody>
      </p:sp>
      <p:sp>
        <p:nvSpPr>
          <p:cNvPr id="4" name="Slide Number Placeholder 3"/>
          <p:cNvSpPr>
            <a:spLocks noGrp="1"/>
          </p:cNvSpPr>
          <p:nvPr>
            <p:ph type="sldNum" sz="quarter" idx="10"/>
          </p:nvPr>
        </p:nvSpPr>
        <p:spPr/>
        <p:txBody>
          <a:bodyPr/>
          <a:lstStyle/>
          <a:p>
            <a:fld id="{68E9AE4A-B536-42E4-B619-85F504FABA15}" type="slidenum">
              <a:rPr lang="nl-NL" smtClean="0"/>
              <a:t>14</a:t>
            </a:fld>
            <a:endParaRPr lang="nl-NL"/>
          </a:p>
        </p:txBody>
      </p:sp>
    </p:spTree>
    <p:extLst>
      <p:ext uri="{BB962C8B-B14F-4D97-AF65-F5344CB8AC3E}">
        <p14:creationId xmlns:p14="http://schemas.microsoft.com/office/powerpoint/2010/main" val="26305678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ltLang="nl-NL" sz="1200" b="1" dirty="0" smtClean="0">
                <a:solidFill>
                  <a:srgbClr val="92D050"/>
                </a:solidFill>
                <a:ea typeface="Times New Roman" panose="02020603050405020304" pitchFamily="18" charset="0"/>
                <a:cs typeface="Helvetica" panose="020B0604020202020204" pitchFamily="34" charset="0"/>
              </a:rPr>
              <a:t>Uitleg:</a:t>
            </a:r>
          </a:p>
          <a:p>
            <a:pPr marL="0" marR="0" lvl="0" indent="0" algn="l" defTabSz="914400" rtl="0" eaLnBrk="1" fontAlgn="auto" latinLnBrk="0" hangingPunct="1">
              <a:lnSpc>
                <a:spcPct val="100000"/>
              </a:lnSpc>
              <a:spcBef>
                <a:spcPts val="0"/>
              </a:spcBef>
              <a:spcAft>
                <a:spcPts val="0"/>
              </a:spcAft>
              <a:buClrTx/>
              <a:buSzTx/>
              <a:buFontTx/>
              <a:buNone/>
              <a:tabLst/>
              <a:defRPr/>
            </a:pPr>
            <a:r>
              <a:rPr lang="nl-NL" altLang="nl-NL" sz="1200" dirty="0" err="1" smtClean="0">
                <a:solidFill>
                  <a:srgbClr val="92D050"/>
                </a:solidFill>
                <a:ea typeface="Times New Roman" panose="02020603050405020304" pitchFamily="18" charset="0"/>
                <a:cs typeface="Helvetica" panose="020B0604020202020204" pitchFamily="34" charset="0"/>
              </a:rPr>
              <a:t>Zeereservaat</a:t>
            </a:r>
            <a:r>
              <a:rPr lang="nl-NL" altLang="nl-NL" sz="1200" dirty="0" smtClean="0">
                <a:solidFill>
                  <a:srgbClr val="92D050"/>
                </a:solidFill>
                <a:ea typeface="Times New Roman" panose="02020603050405020304" pitchFamily="18" charset="0"/>
                <a:cs typeface="Helvetica" panose="020B0604020202020204" pitchFamily="34" charset="0"/>
              </a:rPr>
              <a:t>: een</a:t>
            </a:r>
            <a:r>
              <a:rPr lang="nl-NL" altLang="nl-NL" sz="1200" dirty="0" smtClean="0">
                <a:solidFill>
                  <a:srgbClr val="000000"/>
                </a:solidFill>
                <a:ea typeface="Times New Roman" panose="02020603050405020304" pitchFamily="18" charset="0"/>
                <a:cs typeface="Helvetica" panose="020B0604020202020204" pitchFamily="34" charset="0"/>
              </a:rPr>
              <a:t> </a:t>
            </a:r>
            <a:r>
              <a:rPr lang="nl-NL" altLang="nl-NL" sz="1200" dirty="0" smtClean="0">
                <a:solidFill>
                  <a:srgbClr val="000000"/>
                </a:solidFill>
                <a:ea typeface="Times New Roman" panose="02020603050405020304" pitchFamily="18" charset="0"/>
              </a:rPr>
              <a:t>zeegebied waarin al het leven helemaal met rust wordt gelaten: hier mag dus niemand vissen, naar olie of gas boren of zand of grind winnen. </a:t>
            </a:r>
            <a:r>
              <a:rPr lang="nl-NL" altLang="nl-NL" sz="1200" dirty="0" err="1" smtClean="0">
                <a:solidFill>
                  <a:srgbClr val="000000"/>
                </a:solidFill>
                <a:ea typeface="Times New Roman" panose="02020603050405020304" pitchFamily="18" charset="0"/>
              </a:rPr>
              <a:t>Zeereservaten</a:t>
            </a:r>
            <a:r>
              <a:rPr lang="nl-NL" altLang="nl-NL" sz="1200" dirty="0" smtClean="0">
                <a:solidFill>
                  <a:srgbClr val="000000"/>
                </a:solidFill>
                <a:ea typeface="Times New Roman" panose="02020603050405020304" pitchFamily="18" charset="0"/>
              </a:rPr>
              <a:t> zijn</a:t>
            </a:r>
            <a:r>
              <a:rPr lang="nl-NL" altLang="nl-NL" sz="1200" baseline="0" dirty="0" smtClean="0">
                <a:solidFill>
                  <a:srgbClr val="000000"/>
                </a:solidFill>
                <a:ea typeface="Times New Roman" panose="02020603050405020304" pitchFamily="18" charset="0"/>
              </a:rPr>
              <a:t> de kraamkamers waar vissen kunnen groeien. Hierdoor is er rondom de </a:t>
            </a:r>
            <a:r>
              <a:rPr lang="nl-NL" altLang="nl-NL" sz="1200" baseline="0" dirty="0" err="1" smtClean="0">
                <a:solidFill>
                  <a:srgbClr val="000000"/>
                </a:solidFill>
                <a:ea typeface="Times New Roman" panose="02020603050405020304" pitchFamily="18" charset="0"/>
              </a:rPr>
              <a:t>zeereservaten</a:t>
            </a:r>
            <a:r>
              <a:rPr lang="nl-NL" altLang="nl-NL" sz="1200" baseline="0" dirty="0" smtClean="0">
                <a:solidFill>
                  <a:srgbClr val="000000"/>
                </a:solidFill>
                <a:ea typeface="Times New Roman" panose="02020603050405020304" pitchFamily="18" charset="0"/>
              </a:rPr>
              <a:t> ook meer vis. </a:t>
            </a:r>
            <a:endParaRPr lang="nl-NL" altLang="nl-NL" sz="1200" dirty="0" smtClean="0"/>
          </a:p>
          <a:p>
            <a:endParaRPr lang="nl-NL" dirty="0"/>
          </a:p>
        </p:txBody>
      </p:sp>
      <p:sp>
        <p:nvSpPr>
          <p:cNvPr id="4" name="Slide Number Placeholder 3"/>
          <p:cNvSpPr>
            <a:spLocks noGrp="1"/>
          </p:cNvSpPr>
          <p:nvPr>
            <p:ph type="sldNum" sz="quarter" idx="10"/>
          </p:nvPr>
        </p:nvSpPr>
        <p:spPr/>
        <p:txBody>
          <a:bodyPr/>
          <a:lstStyle/>
          <a:p>
            <a:fld id="{68E9AE4A-B536-42E4-B619-85F504FABA15}" type="slidenum">
              <a:rPr lang="nl-NL" smtClean="0"/>
              <a:t>15</a:t>
            </a:fld>
            <a:endParaRPr lang="nl-NL"/>
          </a:p>
        </p:txBody>
      </p:sp>
    </p:spTree>
    <p:extLst>
      <p:ext uri="{BB962C8B-B14F-4D97-AF65-F5344CB8AC3E}">
        <p14:creationId xmlns:p14="http://schemas.microsoft.com/office/powerpoint/2010/main" val="35801350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smtClean="0"/>
              <a:t>Antwoorden</a:t>
            </a:r>
            <a:r>
              <a:rPr lang="en-US" b="1" dirty="0" smtClean="0"/>
              <a:t> </a:t>
            </a:r>
            <a:r>
              <a:rPr lang="en-US" b="1" dirty="0" err="1" smtClean="0"/>
              <a:t>opdracht</a:t>
            </a:r>
            <a:r>
              <a:rPr lang="en-US" b="1" dirty="0" smtClean="0"/>
              <a:t> 2</a:t>
            </a:r>
            <a:r>
              <a:rPr lang="en-US" dirty="0" smtClean="0"/>
              <a:t>: </a:t>
            </a:r>
          </a:p>
          <a:p>
            <a:r>
              <a:rPr lang="nl-NL" sz="1200" kern="1200" dirty="0" smtClean="0">
                <a:solidFill>
                  <a:schemeClr val="tx1"/>
                </a:solidFill>
                <a:effectLst/>
                <a:latin typeface="+mn-lt"/>
                <a:ea typeface="+mn-ea"/>
                <a:cs typeface="+mn-cs"/>
              </a:rPr>
              <a:t>Vraag 1 - </a:t>
            </a:r>
            <a:r>
              <a:rPr lang="nl-NL" sz="1200" b="1" kern="1200" dirty="0" smtClean="0">
                <a:solidFill>
                  <a:schemeClr val="tx1"/>
                </a:solidFill>
                <a:effectLst/>
                <a:latin typeface="+mn-lt"/>
                <a:ea typeface="+mn-ea"/>
                <a:cs typeface="+mn-cs"/>
              </a:rPr>
              <a:t>Als je de wereldkaart bekijkt, hoe groot gedeelte van de kaart is water?</a:t>
            </a:r>
            <a:endParaRPr lang="nl-NL" sz="1200" kern="1200" dirty="0" smtClean="0">
              <a:solidFill>
                <a:schemeClr val="tx1"/>
              </a:solidFill>
              <a:effectLst/>
              <a:latin typeface="+mn-lt"/>
              <a:ea typeface="+mn-ea"/>
              <a:cs typeface="+mn-cs"/>
            </a:endParaRPr>
          </a:p>
          <a:p>
            <a:r>
              <a:rPr lang="nl-NL" sz="1200" b="1" kern="1200" dirty="0" smtClean="0">
                <a:solidFill>
                  <a:schemeClr val="tx1"/>
                </a:solidFill>
                <a:effectLst/>
                <a:latin typeface="+mn-lt"/>
                <a:ea typeface="+mn-ea"/>
                <a:cs typeface="+mn-cs"/>
              </a:rPr>
              <a:t>A</a:t>
            </a:r>
            <a:r>
              <a:rPr lang="nl-NL" sz="1200" kern="1200" dirty="0" smtClean="0">
                <a:solidFill>
                  <a:schemeClr val="tx1"/>
                </a:solidFill>
                <a:effectLst/>
                <a:latin typeface="+mn-lt"/>
                <a:ea typeface="+mn-ea"/>
                <a:cs typeface="+mn-cs"/>
              </a:rPr>
              <a:t>: Twee derde van de kaart is water</a:t>
            </a:r>
          </a:p>
          <a:p>
            <a:r>
              <a:rPr lang="nl-NL" sz="1200" kern="1200" dirty="0" smtClean="0">
                <a:solidFill>
                  <a:schemeClr val="tx1"/>
                </a:solidFill>
                <a:effectLst/>
                <a:latin typeface="+mn-lt"/>
                <a:ea typeface="+mn-ea"/>
                <a:cs typeface="+mn-cs"/>
              </a:rPr>
              <a:t>Vraag 2 - </a:t>
            </a:r>
            <a:r>
              <a:rPr lang="nl-NL" sz="1200" b="1" kern="1200" dirty="0" smtClean="0">
                <a:solidFill>
                  <a:schemeClr val="tx1"/>
                </a:solidFill>
                <a:effectLst/>
                <a:latin typeface="+mn-lt"/>
                <a:ea typeface="+mn-ea"/>
                <a:cs typeface="+mn-cs"/>
              </a:rPr>
              <a:t>Wat is overbevissing?</a:t>
            </a:r>
            <a:endParaRPr lang="nl-NL" sz="1200" kern="1200" dirty="0" smtClean="0">
              <a:solidFill>
                <a:schemeClr val="tx1"/>
              </a:solidFill>
              <a:effectLst/>
              <a:latin typeface="+mn-lt"/>
              <a:ea typeface="+mn-ea"/>
              <a:cs typeface="+mn-cs"/>
            </a:endParaRPr>
          </a:p>
          <a:p>
            <a:r>
              <a:rPr lang="nl-NL" sz="1200" b="1" kern="1200" dirty="0" smtClean="0">
                <a:solidFill>
                  <a:schemeClr val="tx1"/>
                </a:solidFill>
                <a:effectLst/>
                <a:latin typeface="+mn-lt"/>
                <a:ea typeface="+mn-ea"/>
                <a:cs typeface="+mn-cs"/>
              </a:rPr>
              <a:t>C</a:t>
            </a:r>
            <a:r>
              <a:rPr lang="nl-NL" sz="1200" kern="1200" dirty="0" smtClean="0">
                <a:solidFill>
                  <a:schemeClr val="tx1"/>
                </a:solidFill>
                <a:effectLst/>
                <a:latin typeface="+mn-lt"/>
                <a:ea typeface="+mn-ea"/>
                <a:cs typeface="+mn-cs"/>
              </a:rPr>
              <a:t>: </a:t>
            </a:r>
            <a:r>
              <a:rPr lang="nl-NL" sz="1200" b="0" kern="1200" dirty="0" smtClean="0">
                <a:solidFill>
                  <a:schemeClr val="tx1"/>
                </a:solidFill>
                <a:effectLst/>
                <a:latin typeface="+mn-lt"/>
                <a:ea typeface="+mn-ea"/>
                <a:cs typeface="+mn-cs"/>
              </a:rPr>
              <a:t>Dat er meer van een vissoort gevangen wordt dan geboren en er daardoor steeds minder van die vis is.</a:t>
            </a:r>
          </a:p>
          <a:p>
            <a:r>
              <a:rPr lang="nl-NL" sz="1200" kern="1200" dirty="0" smtClean="0">
                <a:solidFill>
                  <a:schemeClr val="tx1"/>
                </a:solidFill>
                <a:effectLst/>
                <a:latin typeface="+mn-lt"/>
                <a:ea typeface="+mn-ea"/>
                <a:cs typeface="+mn-cs"/>
              </a:rPr>
              <a:t>Vraag 3 - </a:t>
            </a:r>
            <a:r>
              <a:rPr lang="nl-NL" sz="1200" b="1" kern="1200" dirty="0" smtClean="0">
                <a:solidFill>
                  <a:schemeClr val="tx1"/>
                </a:solidFill>
                <a:effectLst/>
                <a:latin typeface="+mn-lt"/>
                <a:ea typeface="+mn-ea"/>
                <a:cs typeface="+mn-cs"/>
              </a:rPr>
              <a:t>Wat is waar over visserij met grote bodem-sleepnetten? </a:t>
            </a:r>
            <a:endParaRPr lang="nl-NL" sz="1200" kern="1200" dirty="0" smtClean="0">
              <a:solidFill>
                <a:schemeClr val="tx1"/>
              </a:solidFill>
              <a:effectLst/>
              <a:latin typeface="+mn-lt"/>
              <a:ea typeface="+mn-ea"/>
              <a:cs typeface="+mn-cs"/>
            </a:endParaRPr>
          </a:p>
          <a:p>
            <a:r>
              <a:rPr lang="nl-NL" sz="1200" b="1" kern="1200" dirty="0" smtClean="0">
                <a:solidFill>
                  <a:schemeClr val="tx1"/>
                </a:solidFill>
                <a:effectLst/>
                <a:latin typeface="+mn-lt"/>
                <a:ea typeface="+mn-ea"/>
                <a:cs typeface="+mn-cs"/>
              </a:rPr>
              <a:t>D</a:t>
            </a:r>
            <a:r>
              <a:rPr lang="nl-NL" sz="1200" kern="1200" dirty="0" smtClean="0">
                <a:solidFill>
                  <a:schemeClr val="tx1"/>
                </a:solidFill>
                <a:effectLst/>
                <a:latin typeface="+mn-lt"/>
                <a:ea typeface="+mn-ea"/>
                <a:cs typeface="+mn-cs"/>
              </a:rPr>
              <a:t>: Dit is allemaal waar</a:t>
            </a:r>
          </a:p>
          <a:p>
            <a:r>
              <a:rPr lang="nl-NL" sz="1200" kern="1200" dirty="0" smtClean="0">
                <a:solidFill>
                  <a:schemeClr val="tx1"/>
                </a:solidFill>
                <a:effectLst/>
                <a:latin typeface="+mn-lt"/>
                <a:ea typeface="+mn-ea"/>
                <a:cs typeface="+mn-cs"/>
              </a:rPr>
              <a:t>Vraag 4 - </a:t>
            </a:r>
            <a:r>
              <a:rPr lang="nl-NL" sz="1200" b="1" kern="1200" dirty="0" smtClean="0">
                <a:solidFill>
                  <a:schemeClr val="tx1"/>
                </a:solidFill>
                <a:effectLst/>
                <a:latin typeface="+mn-lt"/>
                <a:ea typeface="+mn-ea"/>
                <a:cs typeface="+mn-cs"/>
              </a:rPr>
              <a:t>Een </a:t>
            </a:r>
            <a:r>
              <a:rPr lang="nl-NL" sz="1200" b="1" kern="1200" dirty="0" err="1" smtClean="0">
                <a:solidFill>
                  <a:schemeClr val="tx1"/>
                </a:solidFill>
                <a:effectLst/>
                <a:latin typeface="+mn-lt"/>
                <a:ea typeface="+mn-ea"/>
                <a:cs typeface="+mn-cs"/>
              </a:rPr>
              <a:t>zeereservaat</a:t>
            </a:r>
            <a:r>
              <a:rPr lang="nl-NL" sz="1200" b="1" kern="1200" dirty="0" smtClean="0">
                <a:solidFill>
                  <a:schemeClr val="tx1"/>
                </a:solidFill>
                <a:effectLst/>
                <a:latin typeface="+mn-lt"/>
                <a:ea typeface="+mn-ea"/>
                <a:cs typeface="+mn-cs"/>
              </a:rPr>
              <a:t> is</a:t>
            </a:r>
            <a:endParaRPr lang="nl-NL" sz="1200" kern="1200" dirty="0" smtClean="0">
              <a:solidFill>
                <a:schemeClr val="tx1"/>
              </a:solidFill>
              <a:effectLst/>
              <a:latin typeface="+mn-lt"/>
              <a:ea typeface="+mn-ea"/>
              <a:cs typeface="+mn-cs"/>
            </a:endParaRPr>
          </a:p>
          <a:p>
            <a:r>
              <a:rPr lang="nl-NL" sz="1200" b="1" kern="1200" dirty="0" smtClean="0">
                <a:solidFill>
                  <a:schemeClr val="tx1"/>
                </a:solidFill>
                <a:effectLst/>
                <a:latin typeface="+mn-lt"/>
                <a:ea typeface="+mn-ea"/>
                <a:cs typeface="+mn-cs"/>
              </a:rPr>
              <a:t>A</a:t>
            </a:r>
            <a:r>
              <a:rPr lang="nl-NL" sz="1200" kern="1200" dirty="0" smtClean="0">
                <a:solidFill>
                  <a:schemeClr val="tx1"/>
                </a:solidFill>
                <a:effectLst/>
                <a:latin typeface="+mn-lt"/>
                <a:ea typeface="+mn-ea"/>
                <a:cs typeface="+mn-cs"/>
              </a:rPr>
              <a:t>: Een gebied waarin het verboden is voor vissers en bedrijven. De vissen kunnen er zo rustig leven en oud genoeg worden om zich voort te planten. </a:t>
            </a:r>
          </a:p>
          <a:p>
            <a:r>
              <a:rPr lang="nl-NL" sz="1200" kern="1200" dirty="0" smtClean="0">
                <a:solidFill>
                  <a:schemeClr val="tx1"/>
                </a:solidFill>
                <a:effectLst/>
                <a:latin typeface="+mn-lt"/>
                <a:ea typeface="+mn-ea"/>
                <a:cs typeface="+mn-cs"/>
              </a:rPr>
              <a:t>Vraag 5: </a:t>
            </a:r>
            <a:r>
              <a:rPr lang="nl-NL" sz="1200" b="1" kern="1200" dirty="0" smtClean="0">
                <a:solidFill>
                  <a:schemeClr val="tx1"/>
                </a:solidFill>
                <a:effectLst/>
                <a:latin typeface="+mn-lt"/>
                <a:ea typeface="+mn-ea"/>
                <a:cs typeface="+mn-cs"/>
              </a:rPr>
              <a:t>Wat is waar? </a:t>
            </a:r>
            <a:r>
              <a:rPr lang="nl-NL" sz="1200" b="1" kern="1200" dirty="0" err="1" smtClean="0">
                <a:solidFill>
                  <a:schemeClr val="tx1"/>
                </a:solidFill>
                <a:effectLst/>
                <a:latin typeface="+mn-lt"/>
                <a:ea typeface="+mn-ea"/>
                <a:cs typeface="+mn-cs"/>
              </a:rPr>
              <a:t>Zeereservaten</a:t>
            </a:r>
            <a:r>
              <a:rPr lang="nl-NL" sz="1200" b="1" kern="1200" dirty="0" smtClean="0">
                <a:solidFill>
                  <a:schemeClr val="tx1"/>
                </a:solidFill>
                <a:effectLst/>
                <a:latin typeface="+mn-lt"/>
                <a:ea typeface="+mn-ea"/>
                <a:cs typeface="+mn-cs"/>
              </a:rPr>
              <a:t> zijn nodig zodat…</a:t>
            </a:r>
            <a:endParaRPr lang="nl-NL" sz="1200" kern="1200" dirty="0" smtClean="0">
              <a:solidFill>
                <a:schemeClr val="tx1"/>
              </a:solidFill>
              <a:effectLst/>
              <a:latin typeface="+mn-lt"/>
              <a:ea typeface="+mn-ea"/>
              <a:cs typeface="+mn-cs"/>
            </a:endParaRPr>
          </a:p>
          <a:p>
            <a:r>
              <a:rPr lang="nl-NL" sz="1200" b="1" kern="1200" dirty="0" smtClean="0">
                <a:solidFill>
                  <a:schemeClr val="tx1"/>
                </a:solidFill>
                <a:effectLst/>
                <a:latin typeface="+mn-lt"/>
                <a:ea typeface="+mn-ea"/>
                <a:cs typeface="+mn-cs"/>
              </a:rPr>
              <a:t>D</a:t>
            </a:r>
            <a:r>
              <a:rPr lang="nl-NL" sz="1200" kern="1200" dirty="0" smtClean="0">
                <a:solidFill>
                  <a:schemeClr val="tx1"/>
                </a:solidFill>
                <a:effectLst/>
                <a:latin typeface="+mn-lt"/>
                <a:ea typeface="+mn-ea"/>
                <a:cs typeface="+mn-cs"/>
              </a:rPr>
              <a:t>: Dit is allemaal waar</a:t>
            </a:r>
            <a:endParaRPr lang="nl-NL" sz="1200" b="1" kern="1200" dirty="0" smtClean="0">
              <a:solidFill>
                <a:schemeClr val="tx1"/>
              </a:solidFill>
              <a:effectLst/>
              <a:latin typeface="+mn-lt"/>
              <a:ea typeface="+mn-ea"/>
              <a:cs typeface="+mn-cs"/>
            </a:endParaRPr>
          </a:p>
          <a:p>
            <a:endParaRPr lang="en-US" b="1" dirty="0" smtClean="0"/>
          </a:p>
          <a:p>
            <a:r>
              <a:rPr lang="en-US" b="1" dirty="0" err="1" smtClean="0"/>
              <a:t>Inspiratie</a:t>
            </a:r>
            <a:r>
              <a:rPr lang="en-US" b="1" dirty="0" smtClean="0"/>
              <a:t> </a:t>
            </a:r>
            <a:r>
              <a:rPr lang="en-US" b="1" dirty="0" err="1" smtClean="0"/>
              <a:t>opdracht</a:t>
            </a:r>
            <a:r>
              <a:rPr lang="en-US" b="1" baseline="0" dirty="0" smtClean="0"/>
              <a:t> 3</a:t>
            </a:r>
          </a:p>
          <a:p>
            <a:pPr marL="171450" indent="-171450">
              <a:buFontTx/>
              <a:buChar char="-"/>
            </a:pPr>
            <a:r>
              <a:rPr lang="en-US" b="0" baseline="0" dirty="0" err="1" smtClean="0"/>
              <a:t>Laat</a:t>
            </a:r>
            <a:r>
              <a:rPr lang="en-US" b="0" baseline="0" dirty="0" smtClean="0"/>
              <a:t> de </a:t>
            </a:r>
            <a:r>
              <a:rPr lang="en-US" b="0" baseline="0" dirty="0" err="1" smtClean="0"/>
              <a:t>leerlingen</a:t>
            </a:r>
            <a:r>
              <a:rPr lang="en-US" b="0" baseline="0" dirty="0" smtClean="0"/>
              <a:t> </a:t>
            </a:r>
            <a:r>
              <a:rPr lang="en-US" b="0" baseline="0" dirty="0" err="1" smtClean="0"/>
              <a:t>een</a:t>
            </a:r>
            <a:r>
              <a:rPr lang="en-US" b="0" baseline="0" dirty="0" smtClean="0"/>
              <a:t> </a:t>
            </a:r>
            <a:r>
              <a:rPr lang="en-US" b="0" baseline="0" dirty="0" err="1" smtClean="0"/>
              <a:t>kijkdoos</a:t>
            </a:r>
            <a:r>
              <a:rPr lang="en-US" b="0" baseline="0" dirty="0" smtClean="0"/>
              <a:t> </a:t>
            </a:r>
            <a:r>
              <a:rPr lang="en-US" b="0" baseline="0" dirty="0" err="1" smtClean="0"/>
              <a:t>maken</a:t>
            </a:r>
            <a:endParaRPr lang="en-US" b="0" baseline="0" dirty="0" smtClean="0"/>
          </a:p>
          <a:p>
            <a:pPr marL="171450" indent="-171450">
              <a:buFontTx/>
              <a:buChar char="-"/>
            </a:pPr>
            <a:r>
              <a:rPr lang="en-US" b="0" baseline="0" dirty="0" err="1" smtClean="0"/>
              <a:t>Laat</a:t>
            </a:r>
            <a:r>
              <a:rPr lang="en-US" b="0" baseline="0" dirty="0" smtClean="0"/>
              <a:t> de </a:t>
            </a:r>
            <a:r>
              <a:rPr lang="en-US" b="0" baseline="0" dirty="0" err="1" smtClean="0"/>
              <a:t>leerlngen</a:t>
            </a:r>
            <a:r>
              <a:rPr lang="en-US" b="0" baseline="0" dirty="0" smtClean="0"/>
              <a:t> wat </a:t>
            </a:r>
            <a:r>
              <a:rPr lang="en-US" b="0" baseline="0" dirty="0" err="1" smtClean="0"/>
              <a:t>knutselen</a:t>
            </a:r>
            <a:r>
              <a:rPr lang="en-US" b="0" baseline="0" dirty="0" smtClean="0"/>
              <a:t> van </a:t>
            </a:r>
            <a:r>
              <a:rPr lang="en-US" b="0" baseline="0" dirty="0" err="1" smtClean="0"/>
              <a:t>gerecycelde</a:t>
            </a:r>
            <a:r>
              <a:rPr lang="en-US" b="0" baseline="0" dirty="0" smtClean="0"/>
              <a:t> </a:t>
            </a:r>
            <a:r>
              <a:rPr lang="en-US" b="0" baseline="0" dirty="0" err="1" smtClean="0"/>
              <a:t>materialen</a:t>
            </a:r>
            <a:r>
              <a:rPr lang="en-US" b="0" baseline="0" dirty="0" smtClean="0"/>
              <a:t>. </a:t>
            </a:r>
            <a:r>
              <a:rPr lang="en-US" b="0" baseline="0" dirty="0" err="1" smtClean="0"/>
              <a:t>Misschien</a:t>
            </a:r>
            <a:r>
              <a:rPr lang="en-US" b="0" baseline="0" dirty="0" smtClean="0"/>
              <a:t> </a:t>
            </a:r>
            <a:r>
              <a:rPr lang="en-US" b="0" baseline="0" dirty="0" err="1" smtClean="0"/>
              <a:t>zelfs</a:t>
            </a:r>
            <a:r>
              <a:rPr lang="en-US" b="0" baseline="0" dirty="0" smtClean="0"/>
              <a:t> van </a:t>
            </a:r>
            <a:r>
              <a:rPr lang="en-US" b="0" baseline="0" dirty="0" err="1" smtClean="0"/>
              <a:t>afval</a:t>
            </a:r>
            <a:r>
              <a:rPr lang="en-US" b="0" baseline="0" dirty="0" smtClean="0"/>
              <a:t> </a:t>
            </a:r>
            <a:r>
              <a:rPr lang="en-US" b="0" baseline="0" dirty="0" err="1" smtClean="0"/>
              <a:t>dat</a:t>
            </a:r>
            <a:r>
              <a:rPr lang="en-US" b="0" baseline="0" dirty="0" smtClean="0"/>
              <a:t> </a:t>
            </a:r>
            <a:r>
              <a:rPr lang="en-US" b="0" baseline="0" dirty="0" err="1" smtClean="0"/>
              <a:t>ze</a:t>
            </a:r>
            <a:r>
              <a:rPr lang="en-US" b="0" baseline="0" dirty="0" smtClean="0"/>
              <a:t> </a:t>
            </a:r>
            <a:r>
              <a:rPr lang="en-US" b="0" baseline="0" dirty="0" err="1" smtClean="0"/>
              <a:t>rond</a:t>
            </a:r>
            <a:r>
              <a:rPr lang="en-US" b="0" baseline="0" dirty="0" smtClean="0"/>
              <a:t> de school </a:t>
            </a:r>
            <a:r>
              <a:rPr lang="en-US" b="0" baseline="0" dirty="0" err="1" smtClean="0"/>
              <a:t>hebben</a:t>
            </a:r>
            <a:r>
              <a:rPr lang="en-US" b="0" baseline="0" dirty="0" smtClean="0"/>
              <a:t> </a:t>
            </a:r>
            <a:r>
              <a:rPr lang="en-US" b="0" baseline="0" dirty="0" err="1" smtClean="0"/>
              <a:t>gevonden</a:t>
            </a:r>
            <a:r>
              <a:rPr lang="en-US" b="0" baseline="0" dirty="0" smtClean="0"/>
              <a:t>?</a:t>
            </a:r>
          </a:p>
          <a:p>
            <a:endParaRPr lang="nl-NL" b="0" dirty="0"/>
          </a:p>
        </p:txBody>
      </p:sp>
      <p:sp>
        <p:nvSpPr>
          <p:cNvPr id="4" name="Slide Number Placeholder 3"/>
          <p:cNvSpPr>
            <a:spLocks noGrp="1"/>
          </p:cNvSpPr>
          <p:nvPr>
            <p:ph type="sldNum" sz="quarter" idx="10"/>
          </p:nvPr>
        </p:nvSpPr>
        <p:spPr/>
        <p:txBody>
          <a:bodyPr/>
          <a:lstStyle/>
          <a:p>
            <a:fld id="{68E9AE4A-B536-42E4-B619-85F504FABA15}" type="slidenum">
              <a:rPr lang="nl-NL" smtClean="0"/>
              <a:t>16</a:t>
            </a:fld>
            <a:endParaRPr lang="nl-NL"/>
          </a:p>
        </p:txBody>
      </p:sp>
    </p:spTree>
    <p:extLst>
      <p:ext uri="{BB962C8B-B14F-4D97-AF65-F5344CB8AC3E}">
        <p14:creationId xmlns:p14="http://schemas.microsoft.com/office/powerpoint/2010/main" val="19039805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baseline="0" dirty="0" smtClean="0"/>
              <a:t>TIP:</a:t>
            </a:r>
            <a:r>
              <a:rPr lang="en-US" baseline="0" dirty="0" smtClean="0"/>
              <a:t> </a:t>
            </a:r>
            <a:r>
              <a:rPr lang="en-US" baseline="0" dirty="0" err="1" smtClean="0"/>
              <a:t>willen</a:t>
            </a:r>
            <a:r>
              <a:rPr lang="en-US" baseline="0" dirty="0" smtClean="0"/>
              <a:t> de </a:t>
            </a:r>
            <a:r>
              <a:rPr lang="en-US" baseline="0" dirty="0" err="1" smtClean="0"/>
              <a:t>leerlingen</a:t>
            </a:r>
            <a:r>
              <a:rPr lang="en-US" baseline="0" dirty="0" smtClean="0"/>
              <a:t> </a:t>
            </a:r>
            <a:r>
              <a:rPr lang="en-US" baseline="0" dirty="0" err="1" smtClean="0"/>
              <a:t>meer</a:t>
            </a:r>
            <a:r>
              <a:rPr lang="en-US" baseline="0" dirty="0" smtClean="0"/>
              <a:t> over het </a:t>
            </a:r>
            <a:r>
              <a:rPr lang="en-US" baseline="0" dirty="0" err="1" smtClean="0"/>
              <a:t>klimaat</a:t>
            </a:r>
            <a:r>
              <a:rPr lang="en-US" baseline="0" dirty="0" smtClean="0"/>
              <a:t> </a:t>
            </a:r>
            <a:r>
              <a:rPr lang="en-US" baseline="0" dirty="0" err="1" smtClean="0"/>
              <a:t>weten</a:t>
            </a:r>
            <a:r>
              <a:rPr lang="en-US" baseline="0" dirty="0" smtClean="0"/>
              <a:t>? </a:t>
            </a:r>
            <a:r>
              <a:rPr lang="en-US" baseline="0" dirty="0" err="1" smtClean="0"/>
              <a:t>Kijk</a:t>
            </a:r>
            <a:r>
              <a:rPr lang="en-US" baseline="0" dirty="0" smtClean="0"/>
              <a:t> </a:t>
            </a:r>
            <a:r>
              <a:rPr lang="en-US" baseline="0" dirty="0" err="1" smtClean="0"/>
              <a:t>eens</a:t>
            </a:r>
            <a:r>
              <a:rPr lang="en-US" baseline="0" dirty="0" smtClean="0"/>
              <a:t> </a:t>
            </a:r>
            <a:r>
              <a:rPr lang="en-US" baseline="0" dirty="0" err="1" smtClean="0"/>
              <a:t>naar</a:t>
            </a:r>
            <a:r>
              <a:rPr lang="en-US" baseline="0" dirty="0" smtClean="0"/>
              <a:t> het </a:t>
            </a:r>
            <a:r>
              <a:rPr lang="en-US" baseline="0" dirty="0" err="1" smtClean="0"/>
              <a:t>lesmateriaal</a:t>
            </a:r>
            <a:r>
              <a:rPr lang="en-US" baseline="0" dirty="0" smtClean="0"/>
              <a:t> ‘</a:t>
            </a:r>
            <a:r>
              <a:rPr lang="en-US" baseline="0" dirty="0" err="1" smtClean="0"/>
              <a:t>Klimaat</a:t>
            </a:r>
            <a:r>
              <a:rPr lang="en-US" baseline="0" dirty="0" smtClean="0"/>
              <a:t> </a:t>
            </a:r>
            <a:r>
              <a:rPr lang="en-US" baseline="0" dirty="0" err="1" smtClean="0"/>
              <a:t>en</a:t>
            </a:r>
            <a:r>
              <a:rPr lang="en-US" baseline="0" dirty="0" smtClean="0"/>
              <a:t> de </a:t>
            </a:r>
            <a:r>
              <a:rPr lang="en-US" baseline="0" dirty="0" err="1" smtClean="0"/>
              <a:t>Noordpool</a:t>
            </a:r>
            <a:r>
              <a:rPr lang="en-US" baseline="0" dirty="0" smtClean="0"/>
              <a:t>’ op www.greenpeace.nl/lesmateriaal. </a:t>
            </a:r>
            <a:endParaRPr lang="en-US" baseline="0" dirty="0" smtClean="0"/>
          </a:p>
          <a:p>
            <a:pPr marL="0" indent="0">
              <a:buFont typeface="Arial" panose="020B0604020202020204" pitchFamily="34" charset="0"/>
              <a:buNone/>
            </a:pPr>
            <a:endParaRPr lang="en-US" b="1" baseline="0" dirty="0" smtClean="0"/>
          </a:p>
          <a:p>
            <a:pPr marL="0" indent="0">
              <a:buFont typeface="Arial" panose="020B0604020202020204" pitchFamily="34" charset="0"/>
              <a:buNone/>
            </a:pPr>
            <a:r>
              <a:rPr lang="en-US" b="1" baseline="0" dirty="0" err="1" smtClean="0"/>
              <a:t>Achtergrondinformatie</a:t>
            </a:r>
            <a:r>
              <a:rPr lang="en-US" b="1" baseline="0" dirty="0" smtClean="0"/>
              <a:t>: </a:t>
            </a:r>
            <a:r>
              <a:rPr lang="en-US" b="0" baseline="0" dirty="0" err="1" smtClean="0"/>
              <a:t>wil</a:t>
            </a:r>
            <a:r>
              <a:rPr lang="en-US" b="0" baseline="0" dirty="0" smtClean="0"/>
              <a:t> je </a:t>
            </a:r>
            <a:r>
              <a:rPr lang="en-US" b="0" baseline="0" dirty="0" err="1" smtClean="0"/>
              <a:t>meer</a:t>
            </a:r>
            <a:r>
              <a:rPr lang="en-US" b="0" baseline="0" dirty="0" smtClean="0"/>
              <a:t> </a:t>
            </a:r>
            <a:r>
              <a:rPr lang="en-US" b="0" baseline="0" dirty="0" err="1" smtClean="0"/>
              <a:t>weten</a:t>
            </a:r>
            <a:r>
              <a:rPr lang="en-US" b="0" baseline="0" dirty="0" smtClean="0"/>
              <a:t> over het </a:t>
            </a:r>
            <a:r>
              <a:rPr lang="en-US" b="0" baseline="0" dirty="0" err="1" smtClean="0"/>
              <a:t>koraal</a:t>
            </a:r>
            <a:r>
              <a:rPr lang="en-US" b="0" baseline="0" dirty="0" smtClean="0"/>
              <a:t>? Lees </a:t>
            </a:r>
            <a:r>
              <a:rPr lang="en-US" b="0" baseline="0" dirty="0" err="1" smtClean="0"/>
              <a:t>dit</a:t>
            </a:r>
            <a:r>
              <a:rPr lang="en-US" b="0" baseline="0" dirty="0" smtClean="0"/>
              <a:t> </a:t>
            </a:r>
            <a:r>
              <a:rPr lang="en-US" b="0" baseline="0" dirty="0" err="1" smtClean="0"/>
              <a:t>artikel</a:t>
            </a:r>
            <a:r>
              <a:rPr lang="en-US" b="0" baseline="0" dirty="0" smtClean="0"/>
              <a:t> van Nemo </a:t>
            </a:r>
            <a:r>
              <a:rPr lang="en-US" b="0" baseline="0" dirty="0" err="1" smtClean="0"/>
              <a:t>Kennislink</a:t>
            </a:r>
            <a:r>
              <a:rPr lang="en-US" b="0" baseline="0" dirty="0" smtClean="0"/>
              <a:t>: https://www.nemokennislink.nl/publicaties/vele-bedreigingen-voor-koraalrif</a:t>
            </a:r>
            <a:endParaRPr lang="en-US" baseline="0" dirty="0" smtClean="0"/>
          </a:p>
          <a:p>
            <a:pPr marL="0" indent="0">
              <a:buFont typeface="Arial" panose="020B0604020202020204" pitchFamily="34" charset="0"/>
              <a:buNone/>
            </a:pPr>
            <a:endParaRPr lang="en-US" baseline="0" dirty="0" smtClean="0"/>
          </a:p>
          <a:p>
            <a:endParaRPr lang="nl-NL" dirty="0"/>
          </a:p>
        </p:txBody>
      </p:sp>
      <p:sp>
        <p:nvSpPr>
          <p:cNvPr id="4" name="Slide Number Placeholder 3"/>
          <p:cNvSpPr>
            <a:spLocks noGrp="1"/>
          </p:cNvSpPr>
          <p:nvPr>
            <p:ph type="sldNum" sz="quarter" idx="10"/>
          </p:nvPr>
        </p:nvSpPr>
        <p:spPr/>
        <p:txBody>
          <a:bodyPr/>
          <a:lstStyle/>
          <a:p>
            <a:fld id="{68E9AE4A-B536-42E4-B619-85F504FABA15}" type="slidenum">
              <a:rPr lang="nl-NL" smtClean="0"/>
              <a:t>17</a:t>
            </a:fld>
            <a:endParaRPr lang="nl-NL"/>
          </a:p>
        </p:txBody>
      </p:sp>
    </p:spTree>
    <p:extLst>
      <p:ext uri="{BB962C8B-B14F-4D97-AF65-F5344CB8AC3E}">
        <p14:creationId xmlns:p14="http://schemas.microsoft.com/office/powerpoint/2010/main" val="8151010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smtClean="0"/>
              <a:t>Filmpje</a:t>
            </a:r>
            <a:r>
              <a:rPr lang="en-US" b="1" dirty="0" smtClean="0"/>
              <a:t>: </a:t>
            </a:r>
            <a:r>
              <a:rPr lang="en-US" b="0" dirty="0" smtClean="0"/>
              <a:t>http://www.schooltv.nl/video/het-broeikaseffect-de-aarde-warmt-op/#q=broeikaseffect</a:t>
            </a:r>
          </a:p>
          <a:p>
            <a:r>
              <a:rPr lang="en-US" b="0" dirty="0" smtClean="0"/>
              <a:t>Het </a:t>
            </a:r>
            <a:r>
              <a:rPr lang="en-US" b="0" dirty="0" err="1" smtClean="0"/>
              <a:t>filmpje</a:t>
            </a:r>
            <a:r>
              <a:rPr lang="en-US" b="0" dirty="0" smtClean="0"/>
              <a:t> van </a:t>
            </a:r>
            <a:r>
              <a:rPr lang="en-US" b="0" dirty="0" err="1" smtClean="0"/>
              <a:t>SchoolTV</a:t>
            </a:r>
            <a:r>
              <a:rPr lang="en-US" b="0" dirty="0" smtClean="0"/>
              <a:t> </a:t>
            </a:r>
            <a:r>
              <a:rPr lang="en-US" b="0" dirty="0" err="1" smtClean="0"/>
              <a:t>opent</a:t>
            </a:r>
            <a:r>
              <a:rPr lang="en-US" b="0" baseline="0" dirty="0" smtClean="0"/>
              <a:t> in </a:t>
            </a:r>
            <a:r>
              <a:rPr lang="en-US" b="0" baseline="0" dirty="0" err="1" smtClean="0"/>
              <a:t>een</a:t>
            </a:r>
            <a:r>
              <a:rPr lang="en-US" b="0" baseline="0" dirty="0" smtClean="0"/>
              <a:t> </a:t>
            </a:r>
            <a:r>
              <a:rPr lang="en-US" b="0" baseline="0" dirty="0" err="1" smtClean="0"/>
              <a:t>ander</a:t>
            </a:r>
            <a:r>
              <a:rPr lang="en-US" b="0" baseline="0" dirty="0" smtClean="0"/>
              <a:t> </a:t>
            </a:r>
            <a:r>
              <a:rPr lang="en-US" b="0" baseline="0" dirty="0" err="1" smtClean="0"/>
              <a:t>venster</a:t>
            </a:r>
            <a:r>
              <a:rPr lang="en-US" b="0" baseline="0" dirty="0" smtClean="0"/>
              <a:t>.</a:t>
            </a:r>
          </a:p>
          <a:p>
            <a:endParaRPr lang="en-US" b="0" dirty="0" smtClean="0"/>
          </a:p>
          <a:p>
            <a:r>
              <a:rPr lang="en-US" b="1" dirty="0" err="1" smtClean="0"/>
              <a:t>Nabespreking</a:t>
            </a:r>
            <a:r>
              <a:rPr lang="en-US" b="1" dirty="0" smtClean="0"/>
              <a:t>:</a:t>
            </a:r>
            <a:r>
              <a:rPr lang="en-US" b="1" baseline="0" dirty="0" smtClean="0"/>
              <a:t> </a:t>
            </a:r>
            <a:r>
              <a:rPr lang="en-US" baseline="0" dirty="0" err="1" smtClean="0"/>
              <a:t>wie</a:t>
            </a:r>
            <a:r>
              <a:rPr lang="en-US" baseline="0" dirty="0" smtClean="0"/>
              <a:t> of wat </a:t>
            </a:r>
            <a:r>
              <a:rPr lang="en-US" baseline="0" dirty="0" err="1" smtClean="0"/>
              <a:t>stoten</a:t>
            </a:r>
            <a:r>
              <a:rPr lang="en-US" baseline="0" dirty="0" smtClean="0"/>
              <a:t> </a:t>
            </a:r>
            <a:r>
              <a:rPr lang="en-US" baseline="0" dirty="0" err="1" smtClean="0"/>
              <a:t>broeikasgassen</a:t>
            </a:r>
            <a:r>
              <a:rPr lang="en-US" baseline="0" dirty="0" smtClean="0"/>
              <a:t> </a:t>
            </a:r>
            <a:r>
              <a:rPr lang="en-US" baseline="0" dirty="0" err="1" smtClean="0"/>
              <a:t>uit</a:t>
            </a:r>
            <a:r>
              <a:rPr lang="en-US" baseline="0" dirty="0" smtClean="0"/>
              <a:t>?</a:t>
            </a:r>
          </a:p>
          <a:p>
            <a:r>
              <a:rPr lang="en-US" baseline="0" dirty="0" smtClean="0"/>
              <a:t>In het </a:t>
            </a:r>
            <a:r>
              <a:rPr lang="en-US" baseline="0" dirty="0" err="1" smtClean="0"/>
              <a:t>filmpje</a:t>
            </a:r>
            <a:r>
              <a:rPr lang="en-US" baseline="0" dirty="0" smtClean="0"/>
              <a:t>: auto’s, </a:t>
            </a:r>
            <a:r>
              <a:rPr lang="en-US" baseline="0" dirty="0" err="1" smtClean="0"/>
              <a:t>schepen</a:t>
            </a:r>
            <a:r>
              <a:rPr lang="en-US" baseline="0" dirty="0" smtClean="0"/>
              <a:t> </a:t>
            </a:r>
            <a:r>
              <a:rPr lang="en-US" baseline="0" dirty="0" err="1" smtClean="0"/>
              <a:t>en</a:t>
            </a:r>
            <a:r>
              <a:rPr lang="en-US" baseline="0" dirty="0" smtClean="0"/>
              <a:t> </a:t>
            </a:r>
            <a:r>
              <a:rPr lang="en-US" baseline="0" dirty="0" err="1" smtClean="0"/>
              <a:t>vliegtuigen</a:t>
            </a:r>
            <a:r>
              <a:rPr lang="en-US" baseline="0" dirty="0" smtClean="0"/>
              <a:t>. </a:t>
            </a:r>
          </a:p>
          <a:p>
            <a:r>
              <a:rPr lang="en-US" baseline="0" dirty="0" smtClean="0"/>
              <a:t>We </a:t>
            </a:r>
            <a:r>
              <a:rPr lang="en-US" baseline="0" dirty="0" err="1" smtClean="0"/>
              <a:t>stoten</a:t>
            </a:r>
            <a:r>
              <a:rPr lang="en-US" baseline="0" dirty="0" smtClean="0"/>
              <a:t> </a:t>
            </a:r>
            <a:r>
              <a:rPr lang="en-US" baseline="0" dirty="0" err="1" smtClean="0"/>
              <a:t>natuurlijk</a:t>
            </a:r>
            <a:r>
              <a:rPr lang="en-US" baseline="0" dirty="0" smtClean="0"/>
              <a:t> </a:t>
            </a:r>
            <a:r>
              <a:rPr lang="en-US" baseline="0" dirty="0" err="1" smtClean="0"/>
              <a:t>ook</a:t>
            </a:r>
            <a:r>
              <a:rPr lang="en-US" baseline="0" dirty="0" smtClean="0"/>
              <a:t> </a:t>
            </a:r>
            <a:r>
              <a:rPr lang="en-US" baseline="0" dirty="0" err="1" smtClean="0"/>
              <a:t>broeikasgassen</a:t>
            </a:r>
            <a:r>
              <a:rPr lang="en-US" baseline="0" dirty="0" smtClean="0"/>
              <a:t> </a:t>
            </a:r>
            <a:r>
              <a:rPr lang="en-US" baseline="0" dirty="0" err="1" smtClean="0"/>
              <a:t>uit</a:t>
            </a:r>
            <a:r>
              <a:rPr lang="en-US" baseline="0" dirty="0" smtClean="0"/>
              <a:t> door: </a:t>
            </a:r>
          </a:p>
          <a:p>
            <a:pPr marL="171450" indent="-171450">
              <a:buFont typeface="Arial" panose="020B0604020202020204" pitchFamily="34" charset="0"/>
              <a:buChar char="•"/>
            </a:pPr>
            <a:r>
              <a:rPr lang="en-US" baseline="0" dirty="0" smtClean="0"/>
              <a:t>(</a:t>
            </a:r>
            <a:r>
              <a:rPr lang="en-US" baseline="0" dirty="0" err="1" smtClean="0"/>
              <a:t>Fossiele</a:t>
            </a:r>
            <a:r>
              <a:rPr lang="en-US" baseline="0" dirty="0" smtClean="0"/>
              <a:t>) </a:t>
            </a:r>
            <a:r>
              <a:rPr lang="en-US" baseline="0" dirty="0" err="1" smtClean="0"/>
              <a:t>energie</a:t>
            </a:r>
            <a:r>
              <a:rPr lang="en-US" baseline="0" dirty="0" smtClean="0"/>
              <a:t> om </a:t>
            </a:r>
            <a:r>
              <a:rPr lang="en-US" baseline="0" dirty="0" err="1" smtClean="0"/>
              <a:t>te</a:t>
            </a:r>
            <a:r>
              <a:rPr lang="en-US" baseline="0" dirty="0" smtClean="0"/>
              <a:t> </a:t>
            </a:r>
            <a:r>
              <a:rPr lang="en-US" baseline="0" dirty="0" err="1" smtClean="0"/>
              <a:t>gebruiken</a:t>
            </a:r>
            <a:r>
              <a:rPr lang="en-US" baseline="0" dirty="0" smtClean="0"/>
              <a:t> in </a:t>
            </a:r>
            <a:r>
              <a:rPr lang="en-US" baseline="0" dirty="0" err="1" smtClean="0"/>
              <a:t>ons</a:t>
            </a:r>
            <a:r>
              <a:rPr lang="en-US" baseline="0" dirty="0" smtClean="0"/>
              <a:t> huis of op school</a:t>
            </a:r>
          </a:p>
          <a:p>
            <a:pPr marL="171450" indent="-171450">
              <a:buFont typeface="Arial" panose="020B0604020202020204" pitchFamily="34" charset="0"/>
              <a:buChar char="•"/>
            </a:pPr>
            <a:r>
              <a:rPr lang="en-US" baseline="0" dirty="0" err="1" smtClean="0"/>
              <a:t>Voor</a:t>
            </a:r>
            <a:r>
              <a:rPr lang="en-US" baseline="0" dirty="0" smtClean="0"/>
              <a:t> de </a:t>
            </a:r>
            <a:r>
              <a:rPr lang="en-US" baseline="0" dirty="0" err="1" smtClean="0"/>
              <a:t>verwarming</a:t>
            </a:r>
            <a:r>
              <a:rPr lang="en-US" baseline="0" dirty="0" smtClean="0"/>
              <a:t> </a:t>
            </a:r>
            <a:r>
              <a:rPr lang="en-US" baseline="0" dirty="0" err="1" smtClean="0"/>
              <a:t>en</a:t>
            </a:r>
            <a:r>
              <a:rPr lang="en-US" baseline="0" dirty="0" smtClean="0"/>
              <a:t> </a:t>
            </a:r>
            <a:r>
              <a:rPr lang="en-US" baseline="0" dirty="0" err="1" smtClean="0"/>
              <a:t>elektriciteit</a:t>
            </a:r>
            <a:endParaRPr lang="en-US" baseline="0" dirty="0" smtClean="0"/>
          </a:p>
          <a:p>
            <a:pPr marL="171450" indent="-171450">
              <a:buFont typeface="Arial" panose="020B0604020202020204" pitchFamily="34" charset="0"/>
              <a:buChar char="•"/>
            </a:pPr>
            <a:r>
              <a:rPr lang="en-US" baseline="0" dirty="0" smtClean="0"/>
              <a:t>Door </a:t>
            </a:r>
            <a:r>
              <a:rPr lang="en-US" baseline="0" dirty="0" err="1" smtClean="0"/>
              <a:t>vlees</a:t>
            </a:r>
            <a:r>
              <a:rPr lang="en-US" baseline="0" dirty="0" smtClean="0"/>
              <a:t> </a:t>
            </a:r>
            <a:r>
              <a:rPr lang="en-US" baseline="0" dirty="0" err="1" smtClean="0"/>
              <a:t>te</a:t>
            </a:r>
            <a:r>
              <a:rPr lang="en-US" baseline="0" dirty="0" smtClean="0"/>
              <a:t> </a:t>
            </a:r>
            <a:r>
              <a:rPr lang="en-US" baseline="0" dirty="0" err="1" smtClean="0"/>
              <a:t>eten</a:t>
            </a:r>
            <a:r>
              <a:rPr lang="en-US" baseline="0" dirty="0" smtClean="0"/>
              <a:t> (http://www.schooltv.nl/video/uitstoot-van-methaan-slechte-stoffen-in-de-scheetjes-van-de-koe/#q=broeikaseffect)</a:t>
            </a:r>
          </a:p>
          <a:p>
            <a:pPr marL="0" indent="0">
              <a:buFont typeface="Arial" panose="020B0604020202020204" pitchFamily="34" charset="0"/>
              <a:buNone/>
            </a:pPr>
            <a:endParaRPr lang="en-US" baseline="0" dirty="0" smtClean="0"/>
          </a:p>
          <a:p>
            <a:endParaRPr lang="nl-NL" dirty="0"/>
          </a:p>
        </p:txBody>
      </p:sp>
      <p:sp>
        <p:nvSpPr>
          <p:cNvPr id="4" name="Slide Number Placeholder 3"/>
          <p:cNvSpPr>
            <a:spLocks noGrp="1"/>
          </p:cNvSpPr>
          <p:nvPr>
            <p:ph type="sldNum" sz="quarter" idx="10"/>
          </p:nvPr>
        </p:nvSpPr>
        <p:spPr/>
        <p:txBody>
          <a:bodyPr/>
          <a:lstStyle/>
          <a:p>
            <a:fld id="{68E9AE4A-B536-42E4-B619-85F504FABA15}" type="slidenum">
              <a:rPr lang="nl-NL" smtClean="0"/>
              <a:t>18</a:t>
            </a:fld>
            <a:endParaRPr lang="nl-NL"/>
          </a:p>
        </p:txBody>
      </p:sp>
    </p:spTree>
    <p:extLst>
      <p:ext uri="{BB962C8B-B14F-4D97-AF65-F5344CB8AC3E}">
        <p14:creationId xmlns:p14="http://schemas.microsoft.com/office/powerpoint/2010/main" val="40479396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smtClean="0"/>
              <a:t>Uitleg</a:t>
            </a:r>
            <a:r>
              <a:rPr lang="en-US" b="1"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Als</a:t>
            </a:r>
            <a:r>
              <a:rPr lang="en-US" dirty="0" smtClean="0"/>
              <a:t> de </a:t>
            </a:r>
            <a:r>
              <a:rPr lang="en-US" dirty="0" err="1" smtClean="0"/>
              <a:t>oceaan</a:t>
            </a:r>
            <a:r>
              <a:rPr lang="en-US" dirty="0" smtClean="0"/>
              <a:t> </a:t>
            </a:r>
            <a:r>
              <a:rPr lang="en-US" dirty="0" err="1" smtClean="0"/>
              <a:t>te</a:t>
            </a:r>
            <a:r>
              <a:rPr lang="en-US" dirty="0" smtClean="0"/>
              <a:t> warm </a:t>
            </a:r>
            <a:r>
              <a:rPr lang="en-US" dirty="0" err="1" smtClean="0"/>
              <a:t>wordt</a:t>
            </a:r>
            <a:r>
              <a:rPr lang="en-US" dirty="0" smtClean="0"/>
              <a:t>, </a:t>
            </a:r>
            <a:r>
              <a:rPr lang="en-US" dirty="0" err="1" smtClean="0"/>
              <a:t>maken</a:t>
            </a:r>
            <a:r>
              <a:rPr lang="en-US" dirty="0" smtClean="0"/>
              <a:t> de </a:t>
            </a:r>
            <a:r>
              <a:rPr lang="en-US" dirty="0" err="1" smtClean="0"/>
              <a:t>algen</a:t>
            </a:r>
            <a:r>
              <a:rPr lang="en-US" dirty="0" smtClean="0"/>
              <a:t> </a:t>
            </a:r>
            <a:r>
              <a:rPr lang="en-US" dirty="0" err="1" smtClean="0"/>
              <a:t>gifstoffen</a:t>
            </a:r>
            <a:r>
              <a:rPr lang="en-US" dirty="0" smtClean="0"/>
              <a:t> in </a:t>
            </a:r>
            <a:r>
              <a:rPr lang="en-US" dirty="0" err="1" smtClean="0"/>
              <a:t>plaats</a:t>
            </a:r>
            <a:r>
              <a:rPr lang="en-US" dirty="0" smtClean="0"/>
              <a:t> van</a:t>
            </a:r>
            <a:r>
              <a:rPr lang="en-US" baseline="0" dirty="0" smtClean="0"/>
              <a:t> </a:t>
            </a:r>
            <a:r>
              <a:rPr lang="en-US" baseline="0" dirty="0" err="1" smtClean="0"/>
              <a:t>suikers</a:t>
            </a:r>
            <a:r>
              <a:rPr lang="en-US" baseline="0" dirty="0" smtClean="0"/>
              <a:t>. Of </a:t>
            </a:r>
            <a:r>
              <a:rPr lang="en-US" baseline="0" dirty="0" err="1" smtClean="0"/>
              <a:t>ze</a:t>
            </a:r>
            <a:r>
              <a:rPr lang="en-US" baseline="0" dirty="0" smtClean="0"/>
              <a:t> </a:t>
            </a:r>
            <a:r>
              <a:rPr lang="en-US" baseline="0" dirty="0" err="1" smtClean="0"/>
              <a:t>laten</a:t>
            </a:r>
            <a:r>
              <a:rPr lang="en-US" baseline="0" dirty="0" smtClean="0"/>
              <a:t> </a:t>
            </a:r>
            <a:r>
              <a:rPr lang="en-US" baseline="0" dirty="0" err="1" smtClean="0"/>
              <a:t>helemaal</a:t>
            </a:r>
            <a:r>
              <a:rPr lang="en-US" baseline="0" dirty="0" smtClean="0"/>
              <a:t> </a:t>
            </a:r>
            <a:r>
              <a:rPr lang="en-US" baseline="0" dirty="0" err="1" smtClean="0"/>
              <a:t>los</a:t>
            </a:r>
            <a:r>
              <a:rPr lang="en-US" baseline="0" dirty="0" smtClean="0"/>
              <a:t> van het </a:t>
            </a:r>
            <a:r>
              <a:rPr lang="en-US" baseline="0" dirty="0" err="1" smtClean="0"/>
              <a:t>koraal</a:t>
            </a:r>
            <a:r>
              <a:rPr lang="en-US" baseline="0" dirty="0" smtClean="0"/>
              <a:t>. </a:t>
            </a:r>
            <a:r>
              <a:rPr lang="en-US" baseline="0" dirty="0" err="1" smtClean="0"/>
              <a:t>Zonder</a:t>
            </a:r>
            <a:r>
              <a:rPr lang="en-US" baseline="0" dirty="0" smtClean="0"/>
              <a:t> </a:t>
            </a:r>
            <a:r>
              <a:rPr lang="en-US" baseline="0" dirty="0" err="1" smtClean="0"/>
              <a:t>voedingsstoffen</a:t>
            </a:r>
            <a:r>
              <a:rPr lang="en-US" baseline="0" dirty="0" smtClean="0"/>
              <a:t> van de </a:t>
            </a:r>
            <a:r>
              <a:rPr lang="en-US" baseline="0" dirty="0" err="1" smtClean="0"/>
              <a:t>algen</a:t>
            </a:r>
            <a:r>
              <a:rPr lang="en-US" baseline="0" dirty="0" smtClean="0"/>
              <a:t>, </a:t>
            </a:r>
            <a:r>
              <a:rPr lang="en-US" baseline="0" dirty="0" err="1" smtClean="0"/>
              <a:t>wordt</a:t>
            </a:r>
            <a:r>
              <a:rPr lang="en-US" baseline="0" dirty="0" smtClean="0"/>
              <a:t> het </a:t>
            </a:r>
            <a:r>
              <a:rPr lang="en-US" baseline="0" dirty="0" err="1" smtClean="0"/>
              <a:t>koraal</a:t>
            </a:r>
            <a:r>
              <a:rPr lang="en-US" baseline="0" dirty="0" smtClean="0"/>
              <a:t> </a:t>
            </a:r>
            <a:r>
              <a:rPr lang="en-US" baseline="0" dirty="0" err="1" smtClean="0"/>
              <a:t>bleek</a:t>
            </a:r>
            <a:r>
              <a:rPr lang="en-US" baseline="0" dirty="0" smtClean="0"/>
              <a:t> </a:t>
            </a:r>
            <a:r>
              <a:rPr lang="en-US" baseline="0" dirty="0" err="1" smtClean="0"/>
              <a:t>en</a:t>
            </a:r>
            <a:r>
              <a:rPr lang="en-US" baseline="0" dirty="0" smtClean="0"/>
              <a:t> </a:t>
            </a:r>
            <a:r>
              <a:rPr lang="en-US" baseline="0" dirty="0" err="1" smtClean="0"/>
              <a:t>gaat</a:t>
            </a:r>
            <a:r>
              <a:rPr lang="en-US" baseline="0" dirty="0" smtClean="0"/>
              <a:t> het </a:t>
            </a:r>
            <a:r>
              <a:rPr lang="en-US" baseline="0" dirty="0" err="1" smtClean="0"/>
              <a:t>dood</a:t>
            </a:r>
            <a:r>
              <a:rPr lang="en-US" baseline="0" dirty="0" smtClean="0"/>
              <a:t>. </a:t>
            </a:r>
            <a:endParaRPr lang="nl-NL" dirty="0" smtClean="0"/>
          </a:p>
          <a:p>
            <a:endParaRPr lang="nl-NL" dirty="0"/>
          </a:p>
        </p:txBody>
      </p:sp>
      <p:sp>
        <p:nvSpPr>
          <p:cNvPr id="4" name="Slide Number Placeholder 3"/>
          <p:cNvSpPr>
            <a:spLocks noGrp="1"/>
          </p:cNvSpPr>
          <p:nvPr>
            <p:ph type="sldNum" sz="quarter" idx="10"/>
          </p:nvPr>
        </p:nvSpPr>
        <p:spPr/>
        <p:txBody>
          <a:bodyPr/>
          <a:lstStyle/>
          <a:p>
            <a:fld id="{68E9AE4A-B536-42E4-B619-85F504FABA15}" type="slidenum">
              <a:rPr lang="nl-NL" smtClean="0"/>
              <a:t>20</a:t>
            </a:fld>
            <a:endParaRPr lang="nl-NL"/>
          </a:p>
        </p:txBody>
      </p:sp>
    </p:spTree>
    <p:extLst>
      <p:ext uri="{BB962C8B-B14F-4D97-AF65-F5344CB8AC3E}">
        <p14:creationId xmlns:p14="http://schemas.microsoft.com/office/powerpoint/2010/main" val="2602926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smtClean="0"/>
              <a:t>Uitleg: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smtClean="0"/>
              <a:t>Naar schatting leeft een kwart van de zeedieren in de oceanen in koraalgebieden: Vissen, krabben, zeeschildpadden, sponzen, zeepaardjes, haaien en vele andere soorten leven op of in het koraal en zijn er van afhankelijk om hun eitjes af te zetten. Het koraal wordt ook wel de kraamkamer van de oceaan genoemd. Dieren vinden er voedsel of een plek om te schuilen. Bijna alles wat in het koraal leeft is voedsel voor een ander dier.</a:t>
            </a:r>
            <a:r>
              <a:rPr lang="nl-NL" baseline="0" dirty="0" smtClean="0"/>
              <a:t> </a:t>
            </a:r>
            <a:r>
              <a:rPr lang="en-US" b="0" baseline="0" dirty="0" err="1" smtClean="0"/>
              <a:t>Ook</a:t>
            </a:r>
            <a:r>
              <a:rPr lang="en-US" b="0" baseline="0" dirty="0" smtClean="0"/>
              <a:t> </a:t>
            </a:r>
            <a:r>
              <a:rPr lang="en-US" b="0" baseline="0" dirty="0" err="1" smtClean="0"/>
              <a:t>veel</a:t>
            </a:r>
            <a:r>
              <a:rPr lang="en-US" b="0" baseline="0" dirty="0" smtClean="0"/>
              <a:t> </a:t>
            </a:r>
            <a:r>
              <a:rPr lang="en-US" b="0" baseline="0" dirty="0" err="1" smtClean="0"/>
              <a:t>dieren</a:t>
            </a:r>
            <a:r>
              <a:rPr lang="en-US" b="0" baseline="0" dirty="0" smtClean="0"/>
              <a:t> die in het </a:t>
            </a:r>
            <a:r>
              <a:rPr lang="en-US" b="0" baseline="0" dirty="0" err="1" smtClean="0"/>
              <a:t>koraal</a:t>
            </a:r>
            <a:r>
              <a:rPr lang="en-US" b="0" baseline="0" dirty="0" smtClean="0"/>
              <a:t> </a:t>
            </a:r>
            <a:r>
              <a:rPr lang="en-US" b="0" baseline="0" dirty="0" err="1" smtClean="0"/>
              <a:t>wonen</a:t>
            </a:r>
            <a:r>
              <a:rPr lang="en-US" b="0" baseline="0" dirty="0" smtClean="0"/>
              <a:t>, </a:t>
            </a:r>
            <a:r>
              <a:rPr lang="en-US" b="0" baseline="0" dirty="0" err="1" smtClean="0"/>
              <a:t>verliezen</a:t>
            </a:r>
            <a:r>
              <a:rPr lang="en-US" b="0" baseline="0" dirty="0" smtClean="0"/>
              <a:t> </a:t>
            </a:r>
            <a:r>
              <a:rPr lang="en-US" b="0" baseline="0" dirty="0" err="1" smtClean="0"/>
              <a:t>hun</a:t>
            </a:r>
            <a:r>
              <a:rPr lang="en-US" b="0" baseline="0" dirty="0" smtClean="0"/>
              <a:t> huis </a:t>
            </a:r>
            <a:r>
              <a:rPr lang="en-US" b="0" baseline="0" dirty="0" err="1" smtClean="0"/>
              <a:t>als</a:t>
            </a:r>
            <a:r>
              <a:rPr lang="en-US" b="0" baseline="0" dirty="0" smtClean="0"/>
              <a:t> het </a:t>
            </a:r>
            <a:r>
              <a:rPr lang="en-US" b="0" baseline="0" dirty="0" err="1" smtClean="0"/>
              <a:t>koraal</a:t>
            </a:r>
            <a:r>
              <a:rPr lang="en-US" b="0" baseline="0" dirty="0" smtClean="0"/>
              <a:t> </a:t>
            </a:r>
            <a:r>
              <a:rPr lang="en-US" b="0" baseline="0" dirty="0" err="1" smtClean="0"/>
              <a:t>sterft</a:t>
            </a:r>
            <a:r>
              <a:rPr lang="en-US" b="0" baseline="0" dirty="0" smtClean="0"/>
              <a:t> </a:t>
            </a:r>
            <a:r>
              <a:rPr lang="en-US" b="0" baseline="0" dirty="0" err="1" smtClean="0"/>
              <a:t>en</a:t>
            </a:r>
            <a:r>
              <a:rPr lang="en-US" b="0" baseline="0" dirty="0" smtClean="0"/>
              <a:t> </a:t>
            </a:r>
            <a:r>
              <a:rPr lang="en-US" b="0" baseline="0" dirty="0" err="1" smtClean="0"/>
              <a:t>gaan</a:t>
            </a:r>
            <a:r>
              <a:rPr lang="en-US" b="0" baseline="0" dirty="0" smtClean="0"/>
              <a:t> </a:t>
            </a:r>
            <a:r>
              <a:rPr lang="en-US" b="0" baseline="0" dirty="0" err="1" smtClean="0"/>
              <a:t>dood</a:t>
            </a:r>
            <a:r>
              <a:rPr lang="en-US" b="0" baseline="0" dirty="0" smtClean="0"/>
              <a:t>, </a:t>
            </a:r>
            <a:r>
              <a:rPr lang="en-US" b="0" baseline="0" dirty="0" err="1" smtClean="0"/>
              <a:t>waardoor</a:t>
            </a:r>
            <a:r>
              <a:rPr lang="en-US" b="0" baseline="0" dirty="0" smtClean="0"/>
              <a:t> </a:t>
            </a:r>
            <a:r>
              <a:rPr lang="en-US" b="0" baseline="0" dirty="0" err="1" smtClean="0"/>
              <a:t>ook</a:t>
            </a:r>
            <a:r>
              <a:rPr lang="en-US" b="0" baseline="0" dirty="0" smtClean="0"/>
              <a:t> </a:t>
            </a:r>
            <a:r>
              <a:rPr lang="en-US" b="0" baseline="0" dirty="0" err="1" smtClean="0"/>
              <a:t>veel</a:t>
            </a:r>
            <a:r>
              <a:rPr lang="en-US" b="0" baseline="0" dirty="0" smtClean="0"/>
              <a:t> </a:t>
            </a:r>
            <a:r>
              <a:rPr lang="en-US" b="0" baseline="0" dirty="0" err="1" smtClean="0"/>
              <a:t>voedsel</a:t>
            </a:r>
            <a:r>
              <a:rPr lang="en-US" b="0" baseline="0" dirty="0" smtClean="0"/>
              <a:t> </a:t>
            </a:r>
            <a:r>
              <a:rPr lang="en-US" b="0" baseline="0" dirty="0" err="1" smtClean="0"/>
              <a:t>voor</a:t>
            </a:r>
            <a:r>
              <a:rPr lang="en-US" b="0" baseline="0" dirty="0" smtClean="0"/>
              <a:t> </a:t>
            </a:r>
            <a:r>
              <a:rPr lang="en-US" b="0" baseline="0" dirty="0" err="1" smtClean="0"/>
              <a:t>andere</a:t>
            </a:r>
            <a:r>
              <a:rPr lang="en-US" b="0" baseline="0" dirty="0" smtClean="0"/>
              <a:t> </a:t>
            </a:r>
            <a:r>
              <a:rPr lang="en-US" b="0" baseline="0" dirty="0" err="1" smtClean="0"/>
              <a:t>dieren</a:t>
            </a:r>
            <a:r>
              <a:rPr lang="en-US" b="0" baseline="0" dirty="0" smtClean="0"/>
              <a:t> </a:t>
            </a:r>
            <a:r>
              <a:rPr lang="en-US" b="0" baseline="0" dirty="0" err="1" smtClean="0"/>
              <a:t>verdwijnt</a:t>
            </a:r>
            <a:r>
              <a:rPr lang="en-US" b="0" baseline="0" dirty="0" smtClean="0"/>
              <a:t>.  </a:t>
            </a:r>
            <a:endParaRPr lang="nl-NL" dirty="0" smtClean="0"/>
          </a:p>
          <a:p>
            <a:endParaRPr lang="nl-NL" dirty="0"/>
          </a:p>
        </p:txBody>
      </p:sp>
      <p:sp>
        <p:nvSpPr>
          <p:cNvPr id="4" name="Slide Number Placeholder 3"/>
          <p:cNvSpPr>
            <a:spLocks noGrp="1"/>
          </p:cNvSpPr>
          <p:nvPr>
            <p:ph type="sldNum" sz="quarter" idx="10"/>
          </p:nvPr>
        </p:nvSpPr>
        <p:spPr/>
        <p:txBody>
          <a:bodyPr/>
          <a:lstStyle/>
          <a:p>
            <a:fld id="{68E9AE4A-B536-42E4-B619-85F504FABA15}" type="slidenum">
              <a:rPr lang="nl-NL" smtClean="0"/>
              <a:t>21</a:t>
            </a:fld>
            <a:endParaRPr lang="nl-NL"/>
          </a:p>
        </p:txBody>
      </p:sp>
    </p:spTree>
    <p:extLst>
      <p:ext uri="{BB962C8B-B14F-4D97-AF65-F5344CB8AC3E}">
        <p14:creationId xmlns:p14="http://schemas.microsoft.com/office/powerpoint/2010/main" val="4012835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Tip: </a:t>
            </a:r>
            <a:r>
              <a:rPr lang="en-US" dirty="0" err="1" smtClean="0"/>
              <a:t>laat</a:t>
            </a:r>
            <a:r>
              <a:rPr lang="en-US" dirty="0" smtClean="0"/>
              <a:t> de </a:t>
            </a:r>
            <a:r>
              <a:rPr lang="en-US" dirty="0" err="1" smtClean="0"/>
              <a:t>leerlingen</a:t>
            </a:r>
            <a:r>
              <a:rPr lang="en-US" dirty="0" smtClean="0"/>
              <a:t> </a:t>
            </a:r>
            <a:r>
              <a:rPr lang="en-US" dirty="0" err="1" smtClean="0"/>
              <a:t>ook</a:t>
            </a:r>
            <a:r>
              <a:rPr lang="en-US" dirty="0" smtClean="0"/>
              <a:t> </a:t>
            </a:r>
            <a:r>
              <a:rPr lang="en-US" dirty="0" err="1" smtClean="0"/>
              <a:t>een</a:t>
            </a:r>
            <a:r>
              <a:rPr lang="en-US" dirty="0" smtClean="0"/>
              <a:t> van</a:t>
            </a:r>
            <a:r>
              <a:rPr lang="en-US" baseline="0" dirty="0" smtClean="0"/>
              <a:t> de </a:t>
            </a:r>
            <a:r>
              <a:rPr lang="en-US" baseline="0" dirty="0" err="1" smtClean="0"/>
              <a:t>oplossingen</a:t>
            </a:r>
            <a:r>
              <a:rPr lang="en-US" baseline="0" dirty="0" smtClean="0"/>
              <a:t> </a:t>
            </a:r>
            <a:r>
              <a:rPr lang="en-US" baseline="0" dirty="0" err="1" smtClean="0"/>
              <a:t>voor</a:t>
            </a:r>
            <a:r>
              <a:rPr lang="en-US" baseline="0" dirty="0" smtClean="0"/>
              <a:t> het </a:t>
            </a:r>
            <a:r>
              <a:rPr lang="en-US" baseline="0" dirty="0" err="1" smtClean="0"/>
              <a:t>klimaat</a:t>
            </a:r>
            <a:r>
              <a:rPr lang="en-US" baseline="0" dirty="0" smtClean="0"/>
              <a:t> </a:t>
            </a:r>
            <a:r>
              <a:rPr lang="en-US" baseline="0" dirty="0" err="1" smtClean="0"/>
              <a:t>uitvoeren</a:t>
            </a:r>
            <a:r>
              <a:rPr lang="en-US" baseline="0" dirty="0" smtClean="0"/>
              <a:t>. </a:t>
            </a:r>
          </a:p>
          <a:p>
            <a:pPr marL="0" indent="0">
              <a:buFont typeface="Arial" panose="020B0604020202020204" pitchFamily="34" charset="0"/>
              <a:buNone/>
            </a:pPr>
            <a:r>
              <a:rPr lang="en-US" b="1" baseline="0" dirty="0" smtClean="0"/>
              <a:t>Tip: </a:t>
            </a:r>
            <a:r>
              <a:rPr lang="en-US" b="0" baseline="0" dirty="0" err="1" smtClean="0"/>
              <a:t>Gebruik</a:t>
            </a:r>
            <a:r>
              <a:rPr lang="en-US" b="0" baseline="0" dirty="0" smtClean="0"/>
              <a:t> </a:t>
            </a:r>
            <a:r>
              <a:rPr lang="en-US" baseline="0" dirty="0" smtClean="0"/>
              <a:t>het </a:t>
            </a:r>
            <a:r>
              <a:rPr lang="en-US" baseline="0" dirty="0" err="1" smtClean="0"/>
              <a:t>lesmateriaal</a:t>
            </a:r>
            <a:r>
              <a:rPr lang="en-US" baseline="0" dirty="0" smtClean="0"/>
              <a:t> ‘</a:t>
            </a:r>
            <a:r>
              <a:rPr lang="en-US" baseline="0" dirty="0" err="1" smtClean="0"/>
              <a:t>Klimaat</a:t>
            </a:r>
            <a:r>
              <a:rPr lang="en-US" baseline="0" dirty="0" smtClean="0"/>
              <a:t> </a:t>
            </a:r>
            <a:r>
              <a:rPr lang="en-US" baseline="0" dirty="0" err="1" smtClean="0"/>
              <a:t>en</a:t>
            </a:r>
            <a:r>
              <a:rPr lang="en-US" baseline="0" dirty="0" smtClean="0"/>
              <a:t> de </a:t>
            </a:r>
            <a:r>
              <a:rPr lang="en-US" baseline="0" dirty="0" err="1" smtClean="0"/>
              <a:t>Noordpool</a:t>
            </a:r>
            <a:r>
              <a:rPr lang="en-US" baseline="0" dirty="0" smtClean="0"/>
              <a:t>’ of </a:t>
            </a:r>
            <a:r>
              <a:rPr lang="en-US" baseline="0" dirty="0" err="1" smtClean="0"/>
              <a:t>speel</a:t>
            </a:r>
            <a:r>
              <a:rPr lang="en-US" baseline="0" dirty="0" smtClean="0"/>
              <a:t> het ‘</a:t>
            </a:r>
            <a:r>
              <a:rPr lang="en-US" baseline="0" dirty="0" err="1" smtClean="0"/>
              <a:t>Energie</a:t>
            </a:r>
            <a:r>
              <a:rPr lang="en-US" baseline="0" dirty="0" smtClean="0"/>
              <a:t>[r]</a:t>
            </a:r>
            <a:r>
              <a:rPr lang="en-US" baseline="0" dirty="0" err="1" smtClean="0"/>
              <a:t>evolutiespel</a:t>
            </a:r>
            <a:r>
              <a:rPr lang="en-US" baseline="0" dirty="0" smtClean="0"/>
              <a:t>’. Je </a:t>
            </a:r>
            <a:r>
              <a:rPr lang="en-US" baseline="0" dirty="0" err="1" smtClean="0"/>
              <a:t>vindt</a:t>
            </a:r>
            <a:r>
              <a:rPr lang="en-US" baseline="0" dirty="0" smtClean="0"/>
              <a:t> </a:t>
            </a:r>
            <a:r>
              <a:rPr lang="en-US" baseline="0" dirty="0" err="1" smtClean="0"/>
              <a:t>dit</a:t>
            </a:r>
            <a:r>
              <a:rPr lang="en-US" baseline="0" dirty="0" smtClean="0"/>
              <a:t> op www.greenpeace.nl/lesmateriaal</a:t>
            </a:r>
          </a:p>
          <a:p>
            <a:pPr marL="0" indent="0">
              <a:buFont typeface="Arial" panose="020B0604020202020204" pitchFamily="34" charset="0"/>
              <a:buNone/>
            </a:pPr>
            <a:endParaRPr lang="en-US" baseline="0" dirty="0" smtClean="0"/>
          </a:p>
          <a:p>
            <a:endParaRPr lang="nl-NL" b="1" dirty="0"/>
          </a:p>
        </p:txBody>
      </p:sp>
      <p:sp>
        <p:nvSpPr>
          <p:cNvPr id="4" name="Slide Number Placeholder 3"/>
          <p:cNvSpPr>
            <a:spLocks noGrp="1"/>
          </p:cNvSpPr>
          <p:nvPr>
            <p:ph type="sldNum" sz="quarter" idx="10"/>
          </p:nvPr>
        </p:nvSpPr>
        <p:spPr/>
        <p:txBody>
          <a:bodyPr/>
          <a:lstStyle/>
          <a:p>
            <a:fld id="{68E9AE4A-B536-42E4-B619-85F504FABA15}" type="slidenum">
              <a:rPr lang="nl-NL" smtClean="0"/>
              <a:t>22</a:t>
            </a:fld>
            <a:endParaRPr lang="nl-NL"/>
          </a:p>
        </p:txBody>
      </p:sp>
    </p:spTree>
    <p:extLst>
      <p:ext uri="{BB962C8B-B14F-4D97-AF65-F5344CB8AC3E}">
        <p14:creationId xmlns:p14="http://schemas.microsoft.com/office/powerpoint/2010/main" val="1574590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smtClean="0"/>
              <a:t>Nabespreking</a:t>
            </a:r>
            <a:r>
              <a:rPr lang="en-US" b="1" dirty="0" smtClean="0"/>
              <a:t>:</a:t>
            </a:r>
            <a:endParaRPr lang="en-US" dirty="0" smtClean="0"/>
          </a:p>
          <a:p>
            <a:r>
              <a:rPr lang="en-US" baseline="0" dirty="0" err="1" smtClean="0"/>
              <a:t>Wie</a:t>
            </a:r>
            <a:r>
              <a:rPr lang="en-US" baseline="0" dirty="0" smtClean="0"/>
              <a:t> </a:t>
            </a:r>
            <a:r>
              <a:rPr lang="en-US" baseline="0" dirty="0" err="1" smtClean="0"/>
              <a:t>wonen</a:t>
            </a:r>
            <a:r>
              <a:rPr lang="en-US" baseline="0" dirty="0" smtClean="0"/>
              <a:t> </a:t>
            </a:r>
            <a:r>
              <a:rPr lang="en-US" baseline="0" dirty="0" err="1" smtClean="0"/>
              <a:t>er</a:t>
            </a:r>
            <a:r>
              <a:rPr lang="en-US" baseline="0" dirty="0" smtClean="0"/>
              <a:t> </a:t>
            </a:r>
            <a:r>
              <a:rPr lang="en-US" baseline="0" dirty="0" err="1" smtClean="0"/>
              <a:t>allemaal</a:t>
            </a:r>
            <a:r>
              <a:rPr lang="en-US" baseline="0" dirty="0" smtClean="0"/>
              <a:t> in de </a:t>
            </a:r>
            <a:r>
              <a:rPr lang="en-US" baseline="0" dirty="0" err="1" smtClean="0"/>
              <a:t>oceanen</a:t>
            </a:r>
            <a:r>
              <a:rPr lang="en-US" baseline="0" dirty="0" smtClean="0"/>
              <a:t>? </a:t>
            </a:r>
            <a:r>
              <a:rPr lang="en-US" baseline="0" dirty="0" smtClean="0">
                <a:sym typeface="Wingdings" panose="05000000000000000000" pitchFamily="2" charset="2"/>
              </a:rPr>
              <a:t> in de film </a:t>
            </a:r>
            <a:r>
              <a:rPr lang="en-US" baseline="0" dirty="0" err="1" smtClean="0">
                <a:sym typeface="Wingdings" panose="05000000000000000000" pitchFamily="2" charset="2"/>
              </a:rPr>
              <a:t>zie</a:t>
            </a:r>
            <a:r>
              <a:rPr lang="en-US" baseline="0" dirty="0" smtClean="0">
                <a:sym typeface="Wingdings" panose="05000000000000000000" pitchFamily="2" charset="2"/>
              </a:rPr>
              <a:t> je </a:t>
            </a:r>
            <a:r>
              <a:rPr lang="en-US" baseline="0" dirty="0" err="1" smtClean="0">
                <a:sym typeface="Wingdings" panose="05000000000000000000" pitchFamily="2" charset="2"/>
              </a:rPr>
              <a:t>onder</a:t>
            </a:r>
            <a:r>
              <a:rPr lang="en-US" baseline="0" dirty="0" smtClean="0">
                <a:sym typeface="Wingdings" panose="05000000000000000000" pitchFamily="2" charset="2"/>
              </a:rPr>
              <a:t> </a:t>
            </a:r>
            <a:r>
              <a:rPr lang="en-US" baseline="0" dirty="0" err="1" smtClean="0">
                <a:sym typeface="Wingdings" panose="05000000000000000000" pitchFamily="2" charset="2"/>
              </a:rPr>
              <a:t>andere</a:t>
            </a:r>
            <a:r>
              <a:rPr lang="en-US" baseline="0" dirty="0" smtClean="0">
                <a:sym typeface="Wingdings" panose="05000000000000000000" pitchFamily="2" charset="2"/>
              </a:rPr>
              <a:t> </a:t>
            </a:r>
            <a:r>
              <a:rPr lang="en-US" baseline="0" dirty="0" err="1" smtClean="0">
                <a:sym typeface="Wingdings" panose="05000000000000000000" pitchFamily="2" charset="2"/>
              </a:rPr>
              <a:t>koraal</a:t>
            </a:r>
            <a:r>
              <a:rPr lang="en-US" baseline="0" dirty="0" smtClean="0">
                <a:sym typeface="Wingdings" panose="05000000000000000000" pitchFamily="2" charset="2"/>
              </a:rPr>
              <a:t>, </a:t>
            </a:r>
            <a:r>
              <a:rPr lang="en-US" baseline="0" dirty="0" err="1" smtClean="0">
                <a:sym typeface="Wingdings" panose="05000000000000000000" pitchFamily="2" charset="2"/>
              </a:rPr>
              <a:t>zeeschildpad</a:t>
            </a:r>
            <a:r>
              <a:rPr lang="en-US" baseline="0" dirty="0" smtClean="0">
                <a:sym typeface="Wingdings" panose="05000000000000000000" pitchFamily="2" charset="2"/>
              </a:rPr>
              <a:t>, </a:t>
            </a:r>
            <a:r>
              <a:rPr lang="en-US" baseline="0" dirty="0" err="1" smtClean="0">
                <a:sym typeface="Wingdings" panose="05000000000000000000" pitchFamily="2" charset="2"/>
              </a:rPr>
              <a:t>dolfijnen</a:t>
            </a:r>
            <a:r>
              <a:rPr lang="en-US" baseline="0" dirty="0" smtClean="0">
                <a:sym typeface="Wingdings" panose="05000000000000000000" pitchFamily="2" charset="2"/>
              </a:rPr>
              <a:t>, </a:t>
            </a:r>
            <a:r>
              <a:rPr lang="en-US" baseline="0" dirty="0" smtClean="0">
                <a:sym typeface="Wingdings" panose="05000000000000000000" pitchFamily="2" charset="2"/>
              </a:rPr>
              <a:t>rog</a:t>
            </a:r>
          </a:p>
          <a:p>
            <a:r>
              <a:rPr lang="en-US" baseline="0" dirty="0" err="1" smtClean="0">
                <a:sym typeface="Wingdings" panose="05000000000000000000" pitchFamily="2" charset="2"/>
              </a:rPr>
              <a:t>Waarom</a:t>
            </a:r>
            <a:r>
              <a:rPr lang="en-US" baseline="0" dirty="0" smtClean="0">
                <a:sym typeface="Wingdings" panose="05000000000000000000" pitchFamily="2" charset="2"/>
              </a:rPr>
              <a:t> </a:t>
            </a:r>
            <a:r>
              <a:rPr lang="en-US" baseline="0" dirty="0" err="1" smtClean="0">
                <a:sym typeface="Wingdings" panose="05000000000000000000" pitchFamily="2" charset="2"/>
              </a:rPr>
              <a:t>zijn</a:t>
            </a:r>
            <a:r>
              <a:rPr lang="en-US" baseline="0" dirty="0" smtClean="0">
                <a:sym typeface="Wingdings" panose="05000000000000000000" pitchFamily="2" charset="2"/>
              </a:rPr>
              <a:t> de </a:t>
            </a:r>
            <a:r>
              <a:rPr lang="en-US" baseline="0" dirty="0" err="1" smtClean="0">
                <a:sym typeface="Wingdings" panose="05000000000000000000" pitchFamily="2" charset="2"/>
              </a:rPr>
              <a:t>oceanen</a:t>
            </a:r>
            <a:r>
              <a:rPr lang="en-US" baseline="0" dirty="0" smtClean="0">
                <a:sym typeface="Wingdings" panose="05000000000000000000" pitchFamily="2" charset="2"/>
              </a:rPr>
              <a:t> </a:t>
            </a:r>
            <a:r>
              <a:rPr lang="en-US" baseline="0" dirty="0" err="1" smtClean="0">
                <a:sym typeface="Wingdings" panose="05000000000000000000" pitchFamily="2" charset="2"/>
              </a:rPr>
              <a:t>belangrijk</a:t>
            </a:r>
            <a:r>
              <a:rPr lang="en-US" baseline="0" dirty="0" smtClean="0">
                <a:sym typeface="Wingdings" panose="05000000000000000000" pitchFamily="2" charset="2"/>
              </a:rPr>
              <a:t>?  </a:t>
            </a:r>
            <a:r>
              <a:rPr lang="en-US" sz="1200" dirty="0" smtClean="0">
                <a:solidFill>
                  <a:srgbClr val="5B8F22"/>
                </a:solidFill>
              </a:rPr>
              <a:t>In de </a:t>
            </a:r>
            <a:r>
              <a:rPr lang="en-US" sz="1200" dirty="0" err="1" smtClean="0">
                <a:solidFill>
                  <a:srgbClr val="5B8F22"/>
                </a:solidFill>
              </a:rPr>
              <a:t>oceanen</a:t>
            </a:r>
            <a:r>
              <a:rPr lang="en-US" sz="1200" dirty="0" smtClean="0">
                <a:solidFill>
                  <a:srgbClr val="5B8F22"/>
                </a:solidFill>
              </a:rPr>
              <a:t> </a:t>
            </a:r>
            <a:r>
              <a:rPr lang="en-US" sz="1200" dirty="0" err="1" smtClean="0">
                <a:solidFill>
                  <a:srgbClr val="5B8F22"/>
                </a:solidFill>
              </a:rPr>
              <a:t>leven</a:t>
            </a:r>
            <a:r>
              <a:rPr lang="en-US" sz="1200" dirty="0" smtClean="0">
                <a:solidFill>
                  <a:srgbClr val="5B8F22"/>
                </a:solidFill>
              </a:rPr>
              <a:t> </a:t>
            </a:r>
            <a:r>
              <a:rPr lang="en-US" sz="1200" dirty="0" err="1" smtClean="0">
                <a:solidFill>
                  <a:srgbClr val="5B8F22"/>
                </a:solidFill>
              </a:rPr>
              <a:t>duizenden</a:t>
            </a:r>
            <a:r>
              <a:rPr lang="en-US" sz="1200" dirty="0" smtClean="0">
                <a:solidFill>
                  <a:srgbClr val="5B8F22"/>
                </a:solidFill>
              </a:rPr>
              <a:t> </a:t>
            </a:r>
            <a:r>
              <a:rPr lang="en-US" sz="1200" dirty="0" err="1" smtClean="0">
                <a:solidFill>
                  <a:srgbClr val="5B8F22"/>
                </a:solidFill>
              </a:rPr>
              <a:t>bijzondere</a:t>
            </a:r>
            <a:r>
              <a:rPr lang="en-US" sz="1200" dirty="0" smtClean="0">
                <a:solidFill>
                  <a:srgbClr val="5B8F22"/>
                </a:solidFill>
              </a:rPr>
              <a:t> </a:t>
            </a:r>
            <a:r>
              <a:rPr lang="en-US" sz="1200" dirty="0" err="1" smtClean="0">
                <a:solidFill>
                  <a:srgbClr val="5B8F22"/>
                </a:solidFill>
              </a:rPr>
              <a:t>diersoorten</a:t>
            </a:r>
            <a:r>
              <a:rPr lang="en-US" sz="1200" dirty="0" smtClean="0">
                <a:solidFill>
                  <a:srgbClr val="5B8F22"/>
                </a:solidFill>
              </a:rPr>
              <a:t>. </a:t>
            </a:r>
            <a:r>
              <a:rPr lang="en-US" sz="1200" dirty="0" err="1" smtClean="0">
                <a:solidFill>
                  <a:srgbClr val="5B8F22"/>
                </a:solidFill>
              </a:rPr>
              <a:t>Ook</a:t>
            </a:r>
            <a:r>
              <a:rPr lang="en-US" sz="1200" dirty="0" smtClean="0">
                <a:solidFill>
                  <a:srgbClr val="5B8F22"/>
                </a:solidFill>
              </a:rPr>
              <a:t> </a:t>
            </a:r>
            <a:r>
              <a:rPr lang="en-US" sz="1200" dirty="0" err="1" smtClean="0">
                <a:solidFill>
                  <a:srgbClr val="5B8F22"/>
                </a:solidFill>
              </a:rPr>
              <a:t>hebben</a:t>
            </a:r>
            <a:r>
              <a:rPr lang="en-US" sz="1200" dirty="0" smtClean="0">
                <a:solidFill>
                  <a:srgbClr val="5B8F22"/>
                </a:solidFill>
              </a:rPr>
              <a:t> de </a:t>
            </a:r>
            <a:r>
              <a:rPr lang="en-US" sz="1200" dirty="0" err="1" smtClean="0">
                <a:solidFill>
                  <a:srgbClr val="5B8F22"/>
                </a:solidFill>
              </a:rPr>
              <a:t>oceanen</a:t>
            </a:r>
            <a:r>
              <a:rPr lang="en-US" sz="1200" dirty="0" smtClean="0">
                <a:solidFill>
                  <a:srgbClr val="5B8F22"/>
                </a:solidFill>
              </a:rPr>
              <a:t> </a:t>
            </a:r>
            <a:r>
              <a:rPr lang="en-US" sz="1200" dirty="0" err="1" smtClean="0">
                <a:solidFill>
                  <a:srgbClr val="5B8F22"/>
                </a:solidFill>
              </a:rPr>
              <a:t>een</a:t>
            </a:r>
            <a:r>
              <a:rPr lang="en-US" sz="1200" dirty="0" smtClean="0">
                <a:solidFill>
                  <a:srgbClr val="5B8F22"/>
                </a:solidFill>
              </a:rPr>
              <a:t> </a:t>
            </a:r>
            <a:r>
              <a:rPr lang="en-US" sz="1200" dirty="0" err="1" smtClean="0">
                <a:solidFill>
                  <a:srgbClr val="5B8F22"/>
                </a:solidFill>
              </a:rPr>
              <a:t>grote</a:t>
            </a:r>
            <a:r>
              <a:rPr lang="en-US" sz="1200" dirty="0" smtClean="0">
                <a:solidFill>
                  <a:srgbClr val="5B8F22"/>
                </a:solidFill>
              </a:rPr>
              <a:t> </a:t>
            </a:r>
            <a:r>
              <a:rPr lang="en-US" sz="1200" dirty="0" err="1" smtClean="0">
                <a:solidFill>
                  <a:srgbClr val="5B8F22"/>
                </a:solidFill>
              </a:rPr>
              <a:t>rol</a:t>
            </a:r>
            <a:r>
              <a:rPr lang="en-US" sz="1200" dirty="0" smtClean="0">
                <a:solidFill>
                  <a:srgbClr val="5B8F22"/>
                </a:solidFill>
              </a:rPr>
              <a:t> </a:t>
            </a:r>
            <a:r>
              <a:rPr lang="en-US" sz="1200" dirty="0" err="1" smtClean="0">
                <a:solidFill>
                  <a:srgbClr val="5B8F22"/>
                </a:solidFill>
              </a:rPr>
              <a:t>bij</a:t>
            </a:r>
            <a:r>
              <a:rPr lang="en-US" sz="1200" dirty="0" smtClean="0">
                <a:solidFill>
                  <a:srgbClr val="5B8F22"/>
                </a:solidFill>
              </a:rPr>
              <a:t> het </a:t>
            </a:r>
            <a:r>
              <a:rPr lang="en-US" sz="1200" dirty="0" err="1" smtClean="0">
                <a:solidFill>
                  <a:srgbClr val="5B8F22"/>
                </a:solidFill>
              </a:rPr>
              <a:t>regelen</a:t>
            </a:r>
            <a:r>
              <a:rPr lang="en-US" sz="1200" dirty="0" smtClean="0">
                <a:solidFill>
                  <a:srgbClr val="5B8F22"/>
                </a:solidFill>
              </a:rPr>
              <a:t> van het </a:t>
            </a:r>
            <a:r>
              <a:rPr lang="en-US" sz="1200" dirty="0" err="1" smtClean="0">
                <a:solidFill>
                  <a:srgbClr val="5B8F22"/>
                </a:solidFill>
              </a:rPr>
              <a:t>klimaat</a:t>
            </a:r>
            <a:r>
              <a:rPr lang="en-US" sz="1200" dirty="0" smtClean="0">
                <a:solidFill>
                  <a:srgbClr val="5B8F22"/>
                </a:solidFill>
              </a:rPr>
              <a:t>. </a:t>
            </a:r>
            <a:r>
              <a:rPr lang="en-US" sz="1200" dirty="0" err="1" smtClean="0">
                <a:solidFill>
                  <a:srgbClr val="5B8F22"/>
                </a:solidFill>
              </a:rPr>
              <a:t>Ze</a:t>
            </a:r>
            <a:r>
              <a:rPr lang="en-US" sz="1200" dirty="0" smtClean="0">
                <a:solidFill>
                  <a:srgbClr val="5B8F22"/>
                </a:solidFill>
              </a:rPr>
              <a:t> </a:t>
            </a:r>
            <a:r>
              <a:rPr lang="en-US" sz="1200" dirty="0" err="1" smtClean="0">
                <a:solidFill>
                  <a:srgbClr val="5B8F22"/>
                </a:solidFill>
              </a:rPr>
              <a:t>zorgen</a:t>
            </a:r>
            <a:r>
              <a:rPr lang="en-US" sz="1200" dirty="0" smtClean="0">
                <a:solidFill>
                  <a:srgbClr val="5B8F22"/>
                </a:solidFill>
              </a:rPr>
              <a:t> </a:t>
            </a:r>
            <a:r>
              <a:rPr lang="en-US" sz="1200" dirty="0" err="1" smtClean="0">
                <a:solidFill>
                  <a:srgbClr val="5B8F22"/>
                </a:solidFill>
              </a:rPr>
              <a:t>voor</a:t>
            </a:r>
            <a:r>
              <a:rPr lang="en-US" sz="1200" dirty="0" smtClean="0">
                <a:solidFill>
                  <a:srgbClr val="5B8F22"/>
                </a:solidFill>
              </a:rPr>
              <a:t> de </a:t>
            </a:r>
            <a:r>
              <a:rPr lang="en-US" sz="1200" dirty="0" err="1" smtClean="0">
                <a:solidFill>
                  <a:srgbClr val="5B8F22"/>
                </a:solidFill>
              </a:rPr>
              <a:t>helft</a:t>
            </a:r>
            <a:r>
              <a:rPr lang="en-US" sz="1200" dirty="0" smtClean="0">
                <a:solidFill>
                  <a:srgbClr val="5B8F22"/>
                </a:solidFill>
              </a:rPr>
              <a:t> van de </a:t>
            </a:r>
            <a:r>
              <a:rPr lang="en-US" sz="1200" dirty="0" err="1" smtClean="0">
                <a:solidFill>
                  <a:srgbClr val="5B8F22"/>
                </a:solidFill>
              </a:rPr>
              <a:t>zuurstof</a:t>
            </a:r>
            <a:r>
              <a:rPr lang="en-US" sz="1200" dirty="0" smtClean="0">
                <a:solidFill>
                  <a:srgbClr val="5B8F22"/>
                </a:solidFill>
              </a:rPr>
              <a:t> van de </a:t>
            </a:r>
            <a:r>
              <a:rPr lang="en-US" sz="1200" dirty="0" err="1" smtClean="0">
                <a:solidFill>
                  <a:srgbClr val="5B8F22"/>
                </a:solidFill>
              </a:rPr>
              <a:t>aarde</a:t>
            </a:r>
            <a:r>
              <a:rPr lang="en-US" sz="1200" dirty="0" smtClean="0">
                <a:solidFill>
                  <a:srgbClr val="5B8F22"/>
                </a:solidFill>
              </a:rPr>
              <a:t>.  </a:t>
            </a:r>
            <a:r>
              <a:rPr lang="en-US" sz="1200" dirty="0" err="1" smtClean="0">
                <a:solidFill>
                  <a:srgbClr val="5B8F22"/>
                </a:solidFill>
              </a:rPr>
              <a:t>En</a:t>
            </a:r>
            <a:r>
              <a:rPr lang="en-US" sz="1200" dirty="0" smtClean="0">
                <a:solidFill>
                  <a:srgbClr val="5B8F22"/>
                </a:solidFill>
              </a:rPr>
              <a:t> </a:t>
            </a:r>
            <a:r>
              <a:rPr lang="en-US" sz="1200" dirty="0" err="1" smtClean="0">
                <a:solidFill>
                  <a:srgbClr val="5B8F22"/>
                </a:solidFill>
              </a:rPr>
              <a:t>ze</a:t>
            </a:r>
            <a:r>
              <a:rPr lang="en-US" sz="1200" dirty="0" smtClean="0">
                <a:solidFill>
                  <a:srgbClr val="5B8F22"/>
                </a:solidFill>
              </a:rPr>
              <a:t> </a:t>
            </a:r>
            <a:r>
              <a:rPr lang="en-US" sz="1200" dirty="0" err="1" smtClean="0">
                <a:solidFill>
                  <a:srgbClr val="5B8F22"/>
                </a:solidFill>
              </a:rPr>
              <a:t>zorgen</a:t>
            </a:r>
            <a:r>
              <a:rPr lang="en-US" sz="1200" dirty="0" smtClean="0">
                <a:solidFill>
                  <a:srgbClr val="5B8F22"/>
                </a:solidFill>
              </a:rPr>
              <a:t> </a:t>
            </a:r>
            <a:r>
              <a:rPr lang="en-US" sz="1200" dirty="0" err="1" smtClean="0">
                <a:solidFill>
                  <a:srgbClr val="5B8F22"/>
                </a:solidFill>
              </a:rPr>
              <a:t>voor</a:t>
            </a:r>
            <a:r>
              <a:rPr lang="en-US" sz="1200" dirty="0" smtClean="0">
                <a:solidFill>
                  <a:srgbClr val="5B8F22"/>
                </a:solidFill>
              </a:rPr>
              <a:t> </a:t>
            </a:r>
            <a:r>
              <a:rPr lang="en-US" sz="1200" dirty="0" err="1" smtClean="0">
                <a:solidFill>
                  <a:srgbClr val="5B8F22"/>
                </a:solidFill>
              </a:rPr>
              <a:t>ons</a:t>
            </a:r>
            <a:r>
              <a:rPr lang="en-US" sz="1200" baseline="0" dirty="0" smtClean="0">
                <a:solidFill>
                  <a:srgbClr val="5B8F22"/>
                </a:solidFill>
              </a:rPr>
              <a:t> </a:t>
            </a:r>
            <a:r>
              <a:rPr lang="en-US" sz="1200" baseline="0" dirty="0" err="1" smtClean="0">
                <a:solidFill>
                  <a:srgbClr val="5B8F22"/>
                </a:solidFill>
              </a:rPr>
              <a:t>voedsel</a:t>
            </a:r>
            <a:r>
              <a:rPr lang="en-US" sz="1200" baseline="0" dirty="0" smtClean="0">
                <a:solidFill>
                  <a:srgbClr val="5B8F22"/>
                </a:solidFill>
              </a:rPr>
              <a:t>. </a:t>
            </a:r>
            <a:endParaRPr lang="nl-NL" dirty="0"/>
          </a:p>
        </p:txBody>
      </p:sp>
      <p:sp>
        <p:nvSpPr>
          <p:cNvPr id="4" name="Slide Number Placeholder 3"/>
          <p:cNvSpPr>
            <a:spLocks noGrp="1"/>
          </p:cNvSpPr>
          <p:nvPr>
            <p:ph type="sldNum" sz="quarter" idx="10"/>
          </p:nvPr>
        </p:nvSpPr>
        <p:spPr/>
        <p:txBody>
          <a:bodyPr/>
          <a:lstStyle/>
          <a:p>
            <a:fld id="{68E9AE4A-B536-42E4-B619-85F504FABA15}" type="slidenum">
              <a:rPr lang="nl-NL" smtClean="0"/>
              <a:t>2</a:t>
            </a:fld>
            <a:endParaRPr lang="nl-NL"/>
          </a:p>
        </p:txBody>
      </p:sp>
    </p:spTree>
    <p:extLst>
      <p:ext uri="{BB962C8B-B14F-4D97-AF65-F5344CB8AC3E}">
        <p14:creationId xmlns:p14="http://schemas.microsoft.com/office/powerpoint/2010/main" val="5758133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85750">
              <a:buFont typeface="Arial" panose="020B0604020202020204" pitchFamily="34" charset="0"/>
              <a:buChar char="•"/>
            </a:pPr>
            <a:endParaRPr lang="nl-NL" sz="1200" dirty="0" smtClean="0"/>
          </a:p>
          <a:p>
            <a:endParaRPr lang="nl-NL" dirty="0"/>
          </a:p>
        </p:txBody>
      </p:sp>
      <p:sp>
        <p:nvSpPr>
          <p:cNvPr id="4" name="Slide Number Placeholder 3"/>
          <p:cNvSpPr>
            <a:spLocks noGrp="1"/>
          </p:cNvSpPr>
          <p:nvPr>
            <p:ph type="sldNum" sz="quarter" idx="10"/>
          </p:nvPr>
        </p:nvSpPr>
        <p:spPr/>
        <p:txBody>
          <a:bodyPr/>
          <a:lstStyle/>
          <a:p>
            <a:fld id="{68E9AE4A-B536-42E4-B619-85F504FABA15}" type="slidenum">
              <a:rPr lang="nl-NL" smtClean="0"/>
              <a:t>23</a:t>
            </a:fld>
            <a:endParaRPr lang="nl-NL"/>
          </a:p>
        </p:txBody>
      </p:sp>
    </p:spTree>
    <p:extLst>
      <p:ext uri="{BB962C8B-B14F-4D97-AF65-F5344CB8AC3E}">
        <p14:creationId xmlns:p14="http://schemas.microsoft.com/office/powerpoint/2010/main" val="23687327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err="1" smtClean="0"/>
              <a:t>Dit</a:t>
            </a:r>
            <a:r>
              <a:rPr lang="en-US" b="0" baseline="0" dirty="0" smtClean="0"/>
              <a:t> is de </a:t>
            </a:r>
            <a:r>
              <a:rPr lang="en-US" b="0" baseline="0" dirty="0" err="1" smtClean="0"/>
              <a:t>powerpoint</a:t>
            </a:r>
            <a:r>
              <a:rPr lang="en-US" b="0" baseline="0" dirty="0" smtClean="0"/>
              <a:t> </a:t>
            </a:r>
            <a:r>
              <a:rPr lang="en-US" b="0" baseline="0" dirty="0" err="1" smtClean="0"/>
              <a:t>bij</a:t>
            </a:r>
            <a:r>
              <a:rPr lang="en-US" b="0" baseline="0" dirty="0" smtClean="0"/>
              <a:t> het </a:t>
            </a:r>
            <a:r>
              <a:rPr lang="en-US" b="0" baseline="0" dirty="0" err="1" smtClean="0"/>
              <a:t>lesmateriaal</a:t>
            </a:r>
            <a:r>
              <a:rPr lang="en-US" b="0" baseline="0" dirty="0" smtClean="0"/>
              <a:t> ‘</a:t>
            </a:r>
            <a:r>
              <a:rPr lang="en-US" b="0" baseline="0" dirty="0" err="1" smtClean="0"/>
              <a:t>Levende</a:t>
            </a:r>
            <a:r>
              <a:rPr lang="en-US" b="0" baseline="0" dirty="0" smtClean="0"/>
              <a:t> </a:t>
            </a:r>
            <a:r>
              <a:rPr lang="en-US" b="0" baseline="0" dirty="0" err="1" smtClean="0"/>
              <a:t>oceanen</a:t>
            </a:r>
            <a:r>
              <a:rPr lang="en-US" b="0" baseline="0" dirty="0" smtClean="0"/>
              <a:t>’ </a:t>
            </a:r>
            <a:r>
              <a:rPr lang="en-US" b="0" baseline="0" dirty="0" err="1" smtClean="0"/>
              <a:t>voor</a:t>
            </a:r>
            <a:r>
              <a:rPr lang="en-US" b="0" baseline="0" dirty="0" smtClean="0"/>
              <a:t> het </a:t>
            </a:r>
            <a:r>
              <a:rPr lang="en-US" b="0" baseline="0" dirty="0" err="1" smtClean="0"/>
              <a:t>basisonderwijs</a:t>
            </a:r>
            <a:r>
              <a:rPr lang="en-US" b="0" baseline="0" dirty="0" smtClean="0"/>
              <a:t> (</a:t>
            </a:r>
            <a:r>
              <a:rPr lang="en-US" b="0" baseline="0" dirty="0" err="1" smtClean="0"/>
              <a:t>groep</a:t>
            </a:r>
            <a:r>
              <a:rPr lang="en-US" b="0" baseline="0" dirty="0" smtClean="0"/>
              <a:t> 6 t/m 8). </a:t>
            </a:r>
            <a:r>
              <a:rPr lang="en-US" b="0" baseline="0" dirty="0" err="1" smtClean="0"/>
              <a:t>Voor</a:t>
            </a:r>
            <a:r>
              <a:rPr lang="en-US" b="0" baseline="0" dirty="0" smtClean="0"/>
              <a:t> </a:t>
            </a:r>
            <a:r>
              <a:rPr lang="en-US" b="0" baseline="0" dirty="0" err="1" smtClean="0"/>
              <a:t>vragen</a:t>
            </a:r>
            <a:r>
              <a:rPr lang="en-US" b="0" baseline="0" dirty="0" smtClean="0"/>
              <a:t> </a:t>
            </a:r>
            <a:r>
              <a:rPr lang="en-US" b="0" baseline="0" dirty="0" err="1" smtClean="0"/>
              <a:t>en</a:t>
            </a:r>
            <a:r>
              <a:rPr lang="en-US" b="0" baseline="0" dirty="0" smtClean="0"/>
              <a:t> </a:t>
            </a:r>
            <a:r>
              <a:rPr lang="en-US" b="0" baseline="0" dirty="0" err="1" smtClean="0"/>
              <a:t>opmerkingen</a:t>
            </a:r>
            <a:r>
              <a:rPr lang="en-US" b="0" baseline="0" dirty="0" smtClean="0"/>
              <a:t>: neem contact op met Elize van Berkel via educatie.nl@greenpeace.org / 0615007405</a:t>
            </a:r>
            <a:endParaRPr lang="nl-NL" dirty="0"/>
          </a:p>
        </p:txBody>
      </p:sp>
      <p:sp>
        <p:nvSpPr>
          <p:cNvPr id="4" name="Slide Number Placeholder 3"/>
          <p:cNvSpPr>
            <a:spLocks noGrp="1"/>
          </p:cNvSpPr>
          <p:nvPr>
            <p:ph type="sldNum" sz="quarter" idx="10"/>
          </p:nvPr>
        </p:nvSpPr>
        <p:spPr/>
        <p:txBody>
          <a:bodyPr/>
          <a:lstStyle/>
          <a:p>
            <a:fld id="{68E9AE4A-B536-42E4-B619-85F504FABA15}" type="slidenum">
              <a:rPr lang="nl-NL" smtClean="0"/>
              <a:t>24</a:t>
            </a:fld>
            <a:endParaRPr lang="nl-NL"/>
          </a:p>
        </p:txBody>
      </p:sp>
    </p:spTree>
    <p:extLst>
      <p:ext uri="{BB962C8B-B14F-4D97-AF65-F5344CB8AC3E}">
        <p14:creationId xmlns:p14="http://schemas.microsoft.com/office/powerpoint/2010/main" val="37082066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smtClean="0"/>
              <a:t>Nabespreking</a:t>
            </a:r>
            <a:r>
              <a:rPr lang="en-US" b="1" dirty="0" smtClean="0"/>
              <a:t>:</a:t>
            </a:r>
          </a:p>
          <a:p>
            <a:r>
              <a:rPr lang="en-US" baseline="0" dirty="0" err="1" smtClean="0"/>
              <a:t>Welke</a:t>
            </a:r>
            <a:r>
              <a:rPr lang="en-US" baseline="0" dirty="0" smtClean="0"/>
              <a:t> </a:t>
            </a:r>
            <a:r>
              <a:rPr lang="en-US" baseline="0" dirty="0" err="1" smtClean="0"/>
              <a:t>drie</a:t>
            </a:r>
            <a:r>
              <a:rPr lang="en-US" baseline="0" dirty="0" smtClean="0"/>
              <a:t> </a:t>
            </a:r>
            <a:r>
              <a:rPr lang="en-US" baseline="0" dirty="0" err="1" smtClean="0"/>
              <a:t>bedreigingen</a:t>
            </a:r>
            <a:r>
              <a:rPr lang="en-US" baseline="0" dirty="0" smtClean="0"/>
              <a:t> </a:t>
            </a:r>
            <a:r>
              <a:rPr lang="en-US" baseline="0" dirty="0" err="1" smtClean="0"/>
              <a:t>werden</a:t>
            </a:r>
            <a:r>
              <a:rPr lang="en-US" baseline="0" dirty="0" smtClean="0"/>
              <a:t> </a:t>
            </a:r>
            <a:r>
              <a:rPr lang="en-US" baseline="0" dirty="0" err="1" smtClean="0"/>
              <a:t>genoemd</a:t>
            </a:r>
            <a:r>
              <a:rPr lang="en-US" baseline="0" dirty="0" smtClean="0"/>
              <a:t> in de film? </a:t>
            </a:r>
            <a:r>
              <a:rPr lang="en-US" baseline="0" dirty="0" smtClean="0">
                <a:sym typeface="Wingdings" panose="05000000000000000000" pitchFamily="2" charset="2"/>
              </a:rPr>
              <a:t> </a:t>
            </a:r>
            <a:r>
              <a:rPr lang="en-US" baseline="0" dirty="0" err="1" smtClean="0">
                <a:sym typeface="Wingdings" panose="05000000000000000000" pitchFamily="2" charset="2"/>
              </a:rPr>
              <a:t>afval</a:t>
            </a:r>
            <a:r>
              <a:rPr lang="en-US" baseline="0" dirty="0" smtClean="0">
                <a:sym typeface="Wingdings" panose="05000000000000000000" pitchFamily="2" charset="2"/>
              </a:rPr>
              <a:t>, </a:t>
            </a:r>
            <a:r>
              <a:rPr lang="en-US" baseline="0" dirty="0" err="1" smtClean="0">
                <a:sym typeface="Wingdings" panose="05000000000000000000" pitchFamily="2" charset="2"/>
              </a:rPr>
              <a:t>overbevissing</a:t>
            </a:r>
            <a:r>
              <a:rPr lang="en-US" baseline="0" dirty="0" smtClean="0">
                <a:sym typeface="Wingdings" panose="05000000000000000000" pitchFamily="2" charset="2"/>
              </a:rPr>
              <a:t>, </a:t>
            </a:r>
            <a:r>
              <a:rPr lang="en-US" baseline="0" dirty="0" err="1" smtClean="0">
                <a:sym typeface="Wingdings" panose="05000000000000000000" pitchFamily="2" charset="2"/>
              </a:rPr>
              <a:t>klimaat</a:t>
            </a:r>
            <a:endParaRPr lang="en-US" baseline="0" dirty="0" smtClean="0">
              <a:sym typeface="Wingdings" panose="05000000000000000000" pitchFamily="2" charset="2"/>
            </a:endParaRPr>
          </a:p>
          <a:p>
            <a:endParaRPr lang="en-US" sz="1200" dirty="0" smtClean="0">
              <a:solidFill>
                <a:schemeClr val="accent6"/>
              </a:solidFill>
            </a:endParaRPr>
          </a:p>
          <a:p>
            <a:r>
              <a:rPr lang="en-US" sz="1200" dirty="0" err="1" smtClean="0">
                <a:solidFill>
                  <a:schemeClr val="accent6"/>
                </a:solidFill>
              </a:rPr>
              <a:t>Er</a:t>
            </a:r>
            <a:r>
              <a:rPr lang="en-US" sz="1200" dirty="0" smtClean="0">
                <a:solidFill>
                  <a:schemeClr val="accent6"/>
                </a:solidFill>
              </a:rPr>
              <a:t> </a:t>
            </a:r>
            <a:r>
              <a:rPr lang="en-US" sz="1200" dirty="0" err="1" smtClean="0">
                <a:solidFill>
                  <a:schemeClr val="accent6"/>
                </a:solidFill>
              </a:rPr>
              <a:t>wordt</a:t>
            </a:r>
            <a:r>
              <a:rPr lang="en-US" sz="1200" dirty="0" smtClean="0">
                <a:solidFill>
                  <a:schemeClr val="accent6"/>
                </a:solidFill>
              </a:rPr>
              <a:t> </a:t>
            </a:r>
            <a:r>
              <a:rPr lang="en-US" sz="1200" dirty="0" err="1" smtClean="0">
                <a:solidFill>
                  <a:schemeClr val="accent6"/>
                </a:solidFill>
              </a:rPr>
              <a:t>te</a:t>
            </a:r>
            <a:r>
              <a:rPr lang="en-US" sz="1200" dirty="0" smtClean="0">
                <a:solidFill>
                  <a:schemeClr val="accent6"/>
                </a:solidFill>
              </a:rPr>
              <a:t> </a:t>
            </a:r>
            <a:r>
              <a:rPr lang="en-US" sz="1200" dirty="0" err="1" smtClean="0">
                <a:solidFill>
                  <a:schemeClr val="accent6"/>
                </a:solidFill>
              </a:rPr>
              <a:t>veel</a:t>
            </a:r>
            <a:r>
              <a:rPr lang="en-US" sz="1200" dirty="0" smtClean="0">
                <a:solidFill>
                  <a:schemeClr val="accent6"/>
                </a:solidFill>
              </a:rPr>
              <a:t> </a:t>
            </a:r>
            <a:r>
              <a:rPr lang="en-US" sz="1200" dirty="0" err="1" smtClean="0">
                <a:solidFill>
                  <a:schemeClr val="accent6"/>
                </a:solidFill>
              </a:rPr>
              <a:t>gevist</a:t>
            </a:r>
            <a:r>
              <a:rPr lang="en-US" sz="1200" dirty="0" smtClean="0">
                <a:solidFill>
                  <a:schemeClr val="accent6"/>
                </a:solidFill>
              </a:rPr>
              <a:t>. </a:t>
            </a:r>
            <a:r>
              <a:rPr lang="en-US" sz="1200" dirty="0" err="1" smtClean="0">
                <a:solidFill>
                  <a:schemeClr val="accent6"/>
                </a:solidFill>
              </a:rPr>
              <a:t>Sommige</a:t>
            </a:r>
            <a:r>
              <a:rPr lang="en-US" sz="1200" dirty="0" smtClean="0">
                <a:solidFill>
                  <a:schemeClr val="accent6"/>
                </a:solidFill>
              </a:rPr>
              <a:t> </a:t>
            </a:r>
            <a:r>
              <a:rPr lang="en-US" sz="1200" dirty="0" err="1" smtClean="0">
                <a:solidFill>
                  <a:schemeClr val="accent6"/>
                </a:solidFill>
              </a:rPr>
              <a:t>vissoorten</a:t>
            </a:r>
            <a:r>
              <a:rPr lang="en-US" sz="1200" dirty="0" smtClean="0">
                <a:solidFill>
                  <a:schemeClr val="accent6"/>
                </a:solidFill>
              </a:rPr>
              <a:t> </a:t>
            </a:r>
            <a:r>
              <a:rPr lang="en-US" sz="1200" dirty="0" err="1" smtClean="0">
                <a:solidFill>
                  <a:schemeClr val="accent6"/>
                </a:solidFill>
              </a:rPr>
              <a:t>zie</a:t>
            </a:r>
            <a:r>
              <a:rPr lang="en-US" sz="1200" dirty="0" smtClean="0">
                <a:solidFill>
                  <a:schemeClr val="accent6"/>
                </a:solidFill>
              </a:rPr>
              <a:t> je steeds minder in de zee. </a:t>
            </a:r>
            <a:r>
              <a:rPr lang="en-US" sz="1200" dirty="0" err="1" smtClean="0">
                <a:solidFill>
                  <a:schemeClr val="accent6"/>
                </a:solidFill>
              </a:rPr>
              <a:t>En</a:t>
            </a:r>
            <a:r>
              <a:rPr lang="en-US" sz="1200" dirty="0" smtClean="0">
                <a:solidFill>
                  <a:schemeClr val="accent6"/>
                </a:solidFill>
              </a:rPr>
              <a:t> </a:t>
            </a:r>
            <a:r>
              <a:rPr lang="en-US" sz="1200" dirty="0" err="1" smtClean="0">
                <a:solidFill>
                  <a:schemeClr val="accent6"/>
                </a:solidFill>
              </a:rPr>
              <a:t>helaas</a:t>
            </a:r>
            <a:r>
              <a:rPr lang="en-US" sz="1200" dirty="0" smtClean="0">
                <a:solidFill>
                  <a:schemeClr val="accent6"/>
                </a:solidFill>
              </a:rPr>
              <a:t> </a:t>
            </a:r>
            <a:r>
              <a:rPr lang="en-US" sz="1200" dirty="0" err="1" smtClean="0">
                <a:solidFill>
                  <a:schemeClr val="accent6"/>
                </a:solidFill>
              </a:rPr>
              <a:t>zien</a:t>
            </a:r>
            <a:r>
              <a:rPr lang="en-US" sz="1200" dirty="0" smtClean="0">
                <a:solidFill>
                  <a:schemeClr val="accent6"/>
                </a:solidFill>
              </a:rPr>
              <a:t> we </a:t>
            </a:r>
            <a:r>
              <a:rPr lang="en-US" sz="1200" dirty="0" err="1" smtClean="0">
                <a:solidFill>
                  <a:schemeClr val="accent6"/>
                </a:solidFill>
              </a:rPr>
              <a:t>wel</a:t>
            </a:r>
            <a:r>
              <a:rPr lang="en-US" sz="1200" dirty="0" smtClean="0">
                <a:solidFill>
                  <a:schemeClr val="accent6"/>
                </a:solidFill>
              </a:rPr>
              <a:t> heel </a:t>
            </a:r>
            <a:r>
              <a:rPr lang="en-US" sz="1200" dirty="0" err="1" smtClean="0">
                <a:solidFill>
                  <a:schemeClr val="accent6"/>
                </a:solidFill>
              </a:rPr>
              <a:t>veel</a:t>
            </a:r>
            <a:r>
              <a:rPr lang="en-US" sz="1200" dirty="0" smtClean="0">
                <a:solidFill>
                  <a:schemeClr val="accent6"/>
                </a:solidFill>
              </a:rPr>
              <a:t> </a:t>
            </a:r>
            <a:r>
              <a:rPr lang="en-US" sz="1200" dirty="0" err="1" smtClean="0">
                <a:solidFill>
                  <a:schemeClr val="accent6"/>
                </a:solidFill>
              </a:rPr>
              <a:t>afval</a:t>
            </a:r>
            <a:r>
              <a:rPr lang="en-US" sz="1200" dirty="0" smtClean="0">
                <a:solidFill>
                  <a:schemeClr val="accent6"/>
                </a:solidFill>
              </a:rPr>
              <a:t> </a:t>
            </a:r>
            <a:r>
              <a:rPr lang="en-US" sz="1200" dirty="0" err="1" smtClean="0">
                <a:solidFill>
                  <a:schemeClr val="accent6"/>
                </a:solidFill>
              </a:rPr>
              <a:t>en</a:t>
            </a:r>
            <a:r>
              <a:rPr lang="en-US" sz="1200" dirty="0" smtClean="0">
                <a:solidFill>
                  <a:schemeClr val="accent6"/>
                </a:solidFill>
              </a:rPr>
              <a:t> plastic </a:t>
            </a:r>
            <a:r>
              <a:rPr lang="en-US" sz="1200" dirty="0" err="1" smtClean="0">
                <a:solidFill>
                  <a:schemeClr val="accent6"/>
                </a:solidFill>
              </a:rPr>
              <a:t>dobberen</a:t>
            </a:r>
            <a:r>
              <a:rPr lang="en-US" sz="1200" dirty="0" smtClean="0">
                <a:solidFill>
                  <a:schemeClr val="accent6"/>
                </a:solidFill>
              </a:rPr>
              <a:t>… </a:t>
            </a:r>
            <a:r>
              <a:rPr lang="en-US" sz="1200" dirty="0" err="1" smtClean="0">
                <a:solidFill>
                  <a:schemeClr val="accent6"/>
                </a:solidFill>
              </a:rPr>
              <a:t>Ook</a:t>
            </a:r>
            <a:r>
              <a:rPr lang="en-US" sz="1200" dirty="0" smtClean="0">
                <a:solidFill>
                  <a:schemeClr val="accent6"/>
                </a:solidFill>
              </a:rPr>
              <a:t> </a:t>
            </a:r>
            <a:r>
              <a:rPr lang="en-US" sz="1200" dirty="0" err="1" smtClean="0">
                <a:solidFill>
                  <a:schemeClr val="accent6"/>
                </a:solidFill>
              </a:rPr>
              <a:t>verandering</a:t>
            </a:r>
            <a:r>
              <a:rPr lang="en-US" sz="1200" dirty="0" smtClean="0">
                <a:solidFill>
                  <a:schemeClr val="accent6"/>
                </a:solidFill>
              </a:rPr>
              <a:t> van het </a:t>
            </a:r>
            <a:r>
              <a:rPr lang="en-US" sz="1200" dirty="0" err="1" smtClean="0">
                <a:solidFill>
                  <a:schemeClr val="accent6"/>
                </a:solidFill>
              </a:rPr>
              <a:t>klimaat</a:t>
            </a:r>
            <a:r>
              <a:rPr lang="en-US" sz="1200" dirty="0" smtClean="0">
                <a:solidFill>
                  <a:schemeClr val="accent6"/>
                </a:solidFill>
              </a:rPr>
              <a:t> is </a:t>
            </a:r>
            <a:r>
              <a:rPr lang="en-US" sz="1200" dirty="0" err="1" smtClean="0">
                <a:solidFill>
                  <a:schemeClr val="accent6"/>
                </a:solidFill>
              </a:rPr>
              <a:t>slecht</a:t>
            </a:r>
            <a:r>
              <a:rPr lang="en-US" sz="1200" dirty="0" smtClean="0">
                <a:solidFill>
                  <a:schemeClr val="accent6"/>
                </a:solidFill>
              </a:rPr>
              <a:t> </a:t>
            </a:r>
            <a:r>
              <a:rPr lang="en-US" sz="1200" dirty="0" err="1" smtClean="0">
                <a:solidFill>
                  <a:schemeClr val="accent6"/>
                </a:solidFill>
              </a:rPr>
              <a:t>voor</a:t>
            </a:r>
            <a:r>
              <a:rPr lang="en-US" sz="1200" dirty="0" smtClean="0">
                <a:solidFill>
                  <a:schemeClr val="accent6"/>
                </a:solidFill>
              </a:rPr>
              <a:t> de </a:t>
            </a:r>
            <a:r>
              <a:rPr lang="en-US" sz="1200" dirty="0" err="1" smtClean="0">
                <a:solidFill>
                  <a:schemeClr val="accent6"/>
                </a:solidFill>
              </a:rPr>
              <a:t>oceanen</a:t>
            </a:r>
            <a:r>
              <a:rPr lang="en-US" sz="1200" dirty="0" smtClean="0">
                <a:solidFill>
                  <a:schemeClr val="accent6"/>
                </a:solidFill>
              </a:rPr>
              <a:t>. </a:t>
            </a:r>
            <a:r>
              <a:rPr lang="en-US" sz="1200" dirty="0" err="1" smtClean="0">
                <a:solidFill>
                  <a:schemeClr val="accent6"/>
                </a:solidFill>
              </a:rPr>
              <a:t>Gelukkig</a:t>
            </a:r>
            <a:r>
              <a:rPr lang="en-US" sz="1200" dirty="0" smtClean="0">
                <a:solidFill>
                  <a:schemeClr val="accent6"/>
                </a:solidFill>
              </a:rPr>
              <a:t> </a:t>
            </a:r>
            <a:r>
              <a:rPr lang="en-US" sz="1200" dirty="0" err="1" smtClean="0">
                <a:solidFill>
                  <a:schemeClr val="accent6"/>
                </a:solidFill>
              </a:rPr>
              <a:t>kunnen</a:t>
            </a:r>
            <a:r>
              <a:rPr lang="en-US" sz="1200" dirty="0" smtClean="0">
                <a:solidFill>
                  <a:schemeClr val="accent6"/>
                </a:solidFill>
              </a:rPr>
              <a:t> we de </a:t>
            </a:r>
            <a:r>
              <a:rPr lang="en-US" sz="1200" dirty="0" err="1" smtClean="0">
                <a:solidFill>
                  <a:schemeClr val="accent6"/>
                </a:solidFill>
              </a:rPr>
              <a:t>oceaan</a:t>
            </a:r>
            <a:r>
              <a:rPr lang="en-US" sz="1200" dirty="0" smtClean="0">
                <a:solidFill>
                  <a:schemeClr val="accent6"/>
                </a:solidFill>
              </a:rPr>
              <a:t> </a:t>
            </a:r>
            <a:r>
              <a:rPr lang="en-US" sz="1200" dirty="0" err="1" smtClean="0">
                <a:solidFill>
                  <a:schemeClr val="accent6"/>
                </a:solidFill>
              </a:rPr>
              <a:t>en</a:t>
            </a:r>
            <a:r>
              <a:rPr lang="en-US" sz="1200" dirty="0" smtClean="0">
                <a:solidFill>
                  <a:schemeClr val="accent6"/>
                </a:solidFill>
              </a:rPr>
              <a:t> </a:t>
            </a:r>
            <a:r>
              <a:rPr lang="en-US" sz="1200" dirty="0" err="1" smtClean="0">
                <a:solidFill>
                  <a:schemeClr val="accent6"/>
                </a:solidFill>
              </a:rPr>
              <a:t>alle</a:t>
            </a:r>
            <a:r>
              <a:rPr lang="en-US" sz="1200" dirty="0" smtClean="0">
                <a:solidFill>
                  <a:schemeClr val="accent6"/>
                </a:solidFill>
              </a:rPr>
              <a:t> </a:t>
            </a:r>
            <a:r>
              <a:rPr lang="en-US" sz="1200" dirty="0" err="1" smtClean="0">
                <a:solidFill>
                  <a:schemeClr val="accent6"/>
                </a:solidFill>
              </a:rPr>
              <a:t>zeedieren</a:t>
            </a:r>
            <a:r>
              <a:rPr lang="en-US" sz="1200" dirty="0" smtClean="0">
                <a:solidFill>
                  <a:schemeClr val="accent6"/>
                </a:solidFill>
              </a:rPr>
              <a:t> </a:t>
            </a:r>
            <a:r>
              <a:rPr lang="en-US" sz="1200" dirty="0" err="1" smtClean="0">
                <a:solidFill>
                  <a:schemeClr val="accent6"/>
                </a:solidFill>
              </a:rPr>
              <a:t>helpen</a:t>
            </a:r>
            <a:r>
              <a:rPr lang="en-US" sz="1200" dirty="0" smtClean="0">
                <a:solidFill>
                  <a:schemeClr val="accent6"/>
                </a:solidFill>
              </a:rPr>
              <a:t>. </a:t>
            </a:r>
          </a:p>
          <a:p>
            <a:endParaRPr lang="en-US" baseline="0" dirty="0" smtClean="0"/>
          </a:p>
          <a:p>
            <a:endParaRPr lang="nl-NL" b="1" dirty="0"/>
          </a:p>
        </p:txBody>
      </p:sp>
      <p:sp>
        <p:nvSpPr>
          <p:cNvPr id="4" name="Slide Number Placeholder 3"/>
          <p:cNvSpPr>
            <a:spLocks noGrp="1"/>
          </p:cNvSpPr>
          <p:nvPr>
            <p:ph type="sldNum" sz="quarter" idx="10"/>
          </p:nvPr>
        </p:nvSpPr>
        <p:spPr/>
        <p:txBody>
          <a:bodyPr/>
          <a:lstStyle/>
          <a:p>
            <a:fld id="{68E9AE4A-B536-42E4-B619-85F504FABA15}" type="slidenum">
              <a:rPr lang="nl-NL" smtClean="0"/>
              <a:t>3</a:t>
            </a:fld>
            <a:endParaRPr lang="nl-NL"/>
          </a:p>
        </p:txBody>
      </p:sp>
    </p:spTree>
    <p:extLst>
      <p:ext uri="{BB962C8B-B14F-4D97-AF65-F5344CB8AC3E}">
        <p14:creationId xmlns:p14="http://schemas.microsoft.com/office/powerpoint/2010/main" val="40380418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Ga</a:t>
            </a:r>
            <a:r>
              <a:rPr lang="en-US" baseline="0" dirty="0" smtClean="0"/>
              <a:t> </a:t>
            </a:r>
            <a:r>
              <a:rPr lang="en-US" baseline="0" dirty="0" err="1" smtClean="0"/>
              <a:t>aan</a:t>
            </a:r>
            <a:r>
              <a:rPr lang="en-US" baseline="0" dirty="0" smtClean="0"/>
              <a:t> de slag met </a:t>
            </a:r>
            <a:r>
              <a:rPr lang="en-US" baseline="0" dirty="0" err="1" smtClean="0"/>
              <a:t>een</a:t>
            </a:r>
            <a:r>
              <a:rPr lang="en-US" baseline="0" dirty="0" smtClean="0"/>
              <a:t> van de </a:t>
            </a:r>
            <a:r>
              <a:rPr lang="en-US" baseline="0" dirty="0" err="1" smtClean="0"/>
              <a:t>thema’s</a:t>
            </a:r>
            <a:r>
              <a:rPr lang="en-US" baseline="0" dirty="0" smtClean="0"/>
              <a:t>, of </a:t>
            </a:r>
            <a:r>
              <a:rPr lang="en-US" baseline="0" dirty="0" err="1" smtClean="0"/>
              <a:t>behandel</a:t>
            </a:r>
            <a:r>
              <a:rPr lang="en-US" baseline="0" dirty="0" smtClean="0"/>
              <a:t> </a:t>
            </a:r>
            <a:r>
              <a:rPr lang="en-US" baseline="0" dirty="0" err="1" smtClean="0"/>
              <a:t>ze</a:t>
            </a:r>
            <a:r>
              <a:rPr lang="en-US" baseline="0" dirty="0" smtClean="0"/>
              <a:t> </a:t>
            </a:r>
            <a:r>
              <a:rPr lang="en-US" baseline="0" dirty="0" err="1" smtClean="0"/>
              <a:t>allemaal</a:t>
            </a:r>
            <a:r>
              <a:rPr lang="en-US" baseline="0" dirty="0" smtClean="0"/>
              <a:t>! </a:t>
            </a:r>
            <a:r>
              <a:rPr lang="en-US" baseline="0" dirty="0" err="1" smtClean="0"/>
              <a:t>Klik</a:t>
            </a:r>
            <a:r>
              <a:rPr lang="en-US" baseline="0" dirty="0" smtClean="0"/>
              <a:t> op het </a:t>
            </a:r>
            <a:r>
              <a:rPr lang="en-US" baseline="0" dirty="0" err="1" smtClean="0"/>
              <a:t>plaatje</a:t>
            </a:r>
            <a:r>
              <a:rPr lang="en-US" baseline="0" dirty="0" smtClean="0"/>
              <a:t> om </a:t>
            </a:r>
            <a:r>
              <a:rPr lang="en-US" baseline="0" dirty="0" err="1" smtClean="0"/>
              <a:t>naar</a:t>
            </a:r>
            <a:r>
              <a:rPr lang="en-US" baseline="0" dirty="0" smtClean="0"/>
              <a:t> het </a:t>
            </a:r>
            <a:r>
              <a:rPr lang="en-US" baseline="0" dirty="0" err="1" smtClean="0"/>
              <a:t>thema</a:t>
            </a:r>
            <a:r>
              <a:rPr lang="en-US" baseline="0" dirty="0" smtClean="0"/>
              <a:t> </a:t>
            </a:r>
            <a:r>
              <a:rPr lang="en-US" baseline="0" dirty="0" err="1" smtClean="0"/>
              <a:t>te</a:t>
            </a:r>
            <a:r>
              <a:rPr lang="en-US" baseline="0" dirty="0" smtClean="0"/>
              <a:t> </a:t>
            </a:r>
            <a:r>
              <a:rPr lang="en-US" baseline="0" dirty="0" err="1" smtClean="0"/>
              <a:t>gaan</a:t>
            </a:r>
            <a:r>
              <a:rPr lang="en-US" baseline="0" dirty="0" smtClean="0"/>
              <a:t>. </a:t>
            </a:r>
          </a:p>
          <a:p>
            <a:endParaRPr lang="en-US" baseline="0" dirty="0" smtClean="0"/>
          </a:p>
          <a:p>
            <a:r>
              <a:rPr lang="en-US" baseline="0" dirty="0" smtClean="0"/>
              <a:t>De </a:t>
            </a:r>
            <a:r>
              <a:rPr lang="en-US" baseline="0" dirty="0" err="1" smtClean="0"/>
              <a:t>antwoorden</a:t>
            </a:r>
            <a:r>
              <a:rPr lang="en-US" baseline="0" dirty="0" smtClean="0"/>
              <a:t> </a:t>
            </a:r>
            <a:r>
              <a:rPr lang="en-US" baseline="0" dirty="0" err="1" smtClean="0"/>
              <a:t>bij</a:t>
            </a:r>
            <a:r>
              <a:rPr lang="en-US" baseline="0" dirty="0" smtClean="0"/>
              <a:t> de </a:t>
            </a:r>
            <a:r>
              <a:rPr lang="en-US" baseline="0" dirty="0" err="1" smtClean="0"/>
              <a:t>opdrachten</a:t>
            </a:r>
            <a:r>
              <a:rPr lang="en-US" baseline="0" dirty="0" smtClean="0"/>
              <a:t> </a:t>
            </a:r>
            <a:r>
              <a:rPr lang="en-US" baseline="0" dirty="0" err="1" smtClean="0"/>
              <a:t>vind</a:t>
            </a:r>
            <a:r>
              <a:rPr lang="en-US" baseline="0" dirty="0" smtClean="0"/>
              <a:t> je in de </a:t>
            </a:r>
            <a:r>
              <a:rPr lang="en-US" baseline="0" dirty="0" err="1" smtClean="0"/>
              <a:t>docentenhandleiding</a:t>
            </a:r>
            <a:r>
              <a:rPr lang="en-US" baseline="0" dirty="0" smtClean="0"/>
              <a:t> </a:t>
            </a:r>
            <a:r>
              <a:rPr lang="en-US" baseline="0" dirty="0" err="1" smtClean="0"/>
              <a:t>en</a:t>
            </a:r>
            <a:r>
              <a:rPr lang="en-US" baseline="0" dirty="0" smtClean="0"/>
              <a:t> in de </a:t>
            </a:r>
            <a:r>
              <a:rPr lang="en-US" baseline="0" dirty="0" err="1" smtClean="0"/>
              <a:t>notities</a:t>
            </a:r>
            <a:r>
              <a:rPr lang="en-US" baseline="0" dirty="0" smtClean="0"/>
              <a:t>. </a:t>
            </a:r>
            <a:endParaRPr lang="nl-NL" dirty="0"/>
          </a:p>
        </p:txBody>
      </p:sp>
      <p:sp>
        <p:nvSpPr>
          <p:cNvPr id="4" name="Slide Number Placeholder 3"/>
          <p:cNvSpPr>
            <a:spLocks noGrp="1"/>
          </p:cNvSpPr>
          <p:nvPr>
            <p:ph type="sldNum" sz="quarter" idx="10"/>
          </p:nvPr>
        </p:nvSpPr>
        <p:spPr/>
        <p:txBody>
          <a:bodyPr/>
          <a:lstStyle/>
          <a:p>
            <a:fld id="{68E9AE4A-B536-42E4-B619-85F504FABA15}" type="slidenum">
              <a:rPr lang="nl-NL" smtClean="0"/>
              <a:t>4</a:t>
            </a:fld>
            <a:endParaRPr lang="nl-NL"/>
          </a:p>
        </p:txBody>
      </p:sp>
    </p:spTree>
    <p:extLst>
      <p:ext uri="{BB962C8B-B14F-4D97-AF65-F5344CB8AC3E}">
        <p14:creationId xmlns:p14="http://schemas.microsoft.com/office/powerpoint/2010/main" val="37414653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68E9AE4A-B536-42E4-B619-85F504FABA15}" type="slidenum">
              <a:rPr lang="nl-NL" smtClean="0"/>
              <a:t>5</a:t>
            </a:fld>
            <a:endParaRPr lang="nl-NL"/>
          </a:p>
        </p:txBody>
      </p:sp>
    </p:spTree>
    <p:extLst>
      <p:ext uri="{BB962C8B-B14F-4D97-AF65-F5344CB8AC3E}">
        <p14:creationId xmlns:p14="http://schemas.microsoft.com/office/powerpoint/2010/main" val="17483478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err="1" smtClean="0">
                <a:solidFill>
                  <a:schemeClr val="tx1"/>
                </a:solidFill>
                <a:effectLst/>
                <a:latin typeface="+mn-lt"/>
                <a:ea typeface="+mn-ea"/>
                <a:cs typeface="+mn-cs"/>
              </a:rPr>
              <a:t>Filmpje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https://www.youtube.com/watch?v=zJIZ3mO0PUQ</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Deze</a:t>
            </a:r>
            <a:r>
              <a:rPr lang="en-US" sz="1200" kern="1200" baseline="0" dirty="0" smtClean="0">
                <a:solidFill>
                  <a:schemeClr val="tx1"/>
                </a:solidFill>
                <a:effectLst/>
                <a:latin typeface="+mn-lt"/>
                <a:ea typeface="+mn-ea"/>
                <a:cs typeface="+mn-cs"/>
              </a:rPr>
              <a:t> clip is </a:t>
            </a:r>
            <a:r>
              <a:rPr lang="en-US" sz="1200" kern="1200" baseline="0" dirty="0" err="1" smtClean="0">
                <a:solidFill>
                  <a:schemeClr val="tx1"/>
                </a:solidFill>
                <a:effectLst/>
                <a:latin typeface="+mn-lt"/>
                <a:ea typeface="+mn-ea"/>
                <a:cs typeface="+mn-cs"/>
              </a:rPr>
              <a:t>een</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samenwerking</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tussen</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muzikant</a:t>
            </a:r>
            <a:r>
              <a:rPr lang="en-US" sz="1200" kern="1200" baseline="0" dirty="0" smtClean="0">
                <a:solidFill>
                  <a:schemeClr val="tx1"/>
                </a:solidFill>
                <a:effectLst/>
                <a:latin typeface="+mn-lt"/>
                <a:ea typeface="+mn-ea"/>
                <a:cs typeface="+mn-cs"/>
              </a:rPr>
              <a:t> Typhoon </a:t>
            </a:r>
            <a:r>
              <a:rPr lang="en-US" sz="1200" kern="1200" baseline="0" dirty="0" err="1" smtClean="0">
                <a:solidFill>
                  <a:schemeClr val="tx1"/>
                </a:solidFill>
                <a:effectLst/>
                <a:latin typeface="+mn-lt"/>
                <a:ea typeface="+mn-ea"/>
                <a:cs typeface="+mn-cs"/>
              </a:rPr>
              <a:t>en</a:t>
            </a:r>
            <a:r>
              <a:rPr lang="en-US" sz="1200" kern="1200" baseline="0" dirty="0" smtClean="0">
                <a:solidFill>
                  <a:schemeClr val="tx1"/>
                </a:solidFill>
                <a:effectLst/>
                <a:latin typeface="+mn-lt"/>
                <a:ea typeface="+mn-ea"/>
                <a:cs typeface="+mn-cs"/>
              </a:rPr>
              <a:t> Het </a:t>
            </a:r>
            <a:r>
              <a:rPr lang="en-US" sz="1200" kern="1200" baseline="0" dirty="0" err="1" smtClean="0">
                <a:solidFill>
                  <a:schemeClr val="tx1"/>
                </a:solidFill>
                <a:effectLst/>
                <a:latin typeface="+mn-lt"/>
                <a:ea typeface="+mn-ea"/>
                <a:cs typeface="+mn-cs"/>
              </a:rPr>
              <a:t>Klokhuis</a:t>
            </a:r>
            <a:r>
              <a:rPr lang="en-US" sz="1200"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nl-NL"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nl-NL" sz="1200" kern="1200" dirty="0" smtClean="0">
              <a:solidFill>
                <a:schemeClr val="tx1"/>
              </a:solidFill>
              <a:effectLst/>
              <a:latin typeface="+mn-lt"/>
              <a:ea typeface="+mn-ea"/>
              <a:cs typeface="+mn-cs"/>
            </a:endParaRPr>
          </a:p>
          <a:p>
            <a:endParaRPr lang="nl-NL" dirty="0"/>
          </a:p>
        </p:txBody>
      </p:sp>
      <p:sp>
        <p:nvSpPr>
          <p:cNvPr id="4" name="Slide Number Placeholder 3"/>
          <p:cNvSpPr>
            <a:spLocks noGrp="1"/>
          </p:cNvSpPr>
          <p:nvPr>
            <p:ph type="sldNum" sz="quarter" idx="10"/>
          </p:nvPr>
        </p:nvSpPr>
        <p:spPr/>
        <p:txBody>
          <a:bodyPr/>
          <a:lstStyle/>
          <a:p>
            <a:fld id="{68E9AE4A-B536-42E4-B619-85F504FABA15}" type="slidenum">
              <a:rPr lang="nl-NL" smtClean="0"/>
              <a:t>6</a:t>
            </a:fld>
            <a:endParaRPr lang="nl-NL"/>
          </a:p>
        </p:txBody>
      </p:sp>
    </p:spTree>
    <p:extLst>
      <p:ext uri="{BB962C8B-B14F-4D97-AF65-F5344CB8AC3E}">
        <p14:creationId xmlns:p14="http://schemas.microsoft.com/office/powerpoint/2010/main" val="2778948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b="1" kern="1200" dirty="0" smtClean="0">
                <a:solidFill>
                  <a:schemeClr val="tx1"/>
                </a:solidFill>
                <a:effectLst/>
                <a:latin typeface="+mn-lt"/>
                <a:ea typeface="+mn-ea"/>
                <a:cs typeface="+mn-cs"/>
              </a:rPr>
              <a:t>Opdracht: </a:t>
            </a:r>
            <a:r>
              <a:rPr lang="nl-NL" sz="1200" b="0" kern="1200" dirty="0" smtClean="0">
                <a:solidFill>
                  <a:schemeClr val="tx1"/>
                </a:solidFill>
                <a:effectLst/>
                <a:latin typeface="+mn-lt"/>
                <a:ea typeface="+mn-ea"/>
                <a:cs typeface="+mn-cs"/>
              </a:rPr>
              <a:t>Kijk </a:t>
            </a:r>
            <a:r>
              <a:rPr lang="nl-NL" sz="1200" kern="1200" dirty="0" smtClean="0">
                <a:solidFill>
                  <a:schemeClr val="tx1"/>
                </a:solidFill>
                <a:effectLst/>
                <a:latin typeface="+mn-lt"/>
                <a:ea typeface="+mn-ea"/>
                <a:cs typeface="+mn-cs"/>
              </a:rPr>
              <a:t>welk afval jullie rondom de school kunnen vinden.</a:t>
            </a:r>
          </a:p>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smtClean="0">
                <a:solidFill>
                  <a:schemeClr val="tx1"/>
                </a:solidFill>
                <a:effectLst/>
                <a:latin typeface="+mn-lt"/>
                <a:ea typeface="+mn-ea"/>
                <a:cs typeface="+mn-cs"/>
              </a:rPr>
              <a:t>In de bijlage van de docentenhandleiding is een bestand opgenomen met daarin de gemiddelde afbraaktijden van verschillende materialen. </a:t>
            </a:r>
          </a:p>
          <a:p>
            <a:pPr marL="0" marR="0" indent="0" algn="l" defTabSz="914400" rtl="0" eaLnBrk="1" fontAlgn="auto" latinLnBrk="0" hangingPunct="1">
              <a:lnSpc>
                <a:spcPct val="100000"/>
              </a:lnSpc>
              <a:spcBef>
                <a:spcPts val="0"/>
              </a:spcBef>
              <a:spcAft>
                <a:spcPts val="0"/>
              </a:spcAft>
              <a:buClrTx/>
              <a:buSzTx/>
              <a:buFontTx/>
              <a:buNone/>
              <a:tabLst/>
              <a:defRPr/>
            </a:pPr>
            <a:r>
              <a:rPr lang="nl-NL" sz="1200" b="1" kern="1200" dirty="0" smtClean="0">
                <a:solidFill>
                  <a:schemeClr val="tx1"/>
                </a:solidFill>
                <a:effectLst/>
                <a:latin typeface="+mn-lt"/>
                <a:ea typeface="+mn-ea"/>
                <a:cs typeface="+mn-cs"/>
              </a:rPr>
              <a:t>Bron: </a:t>
            </a:r>
            <a:r>
              <a:rPr lang="nl-NL" sz="1200" kern="1200" dirty="0" smtClean="0">
                <a:solidFill>
                  <a:schemeClr val="tx1"/>
                </a:solidFill>
                <a:effectLst/>
                <a:latin typeface="+mn-lt"/>
                <a:ea typeface="+mn-ea"/>
                <a:cs typeface="+mn-cs"/>
              </a:rPr>
              <a:t>www.nederlandschoon.nl/node/489</a:t>
            </a:r>
            <a:endParaRPr lang="nl-NL" dirty="0"/>
          </a:p>
        </p:txBody>
      </p:sp>
      <p:sp>
        <p:nvSpPr>
          <p:cNvPr id="4" name="Slide Number Placeholder 3"/>
          <p:cNvSpPr>
            <a:spLocks noGrp="1"/>
          </p:cNvSpPr>
          <p:nvPr>
            <p:ph type="sldNum" sz="quarter" idx="10"/>
          </p:nvPr>
        </p:nvSpPr>
        <p:spPr/>
        <p:txBody>
          <a:bodyPr/>
          <a:lstStyle/>
          <a:p>
            <a:fld id="{68E9AE4A-B536-42E4-B619-85F504FABA15}" type="slidenum">
              <a:rPr lang="nl-NL" smtClean="0"/>
              <a:t>7</a:t>
            </a:fld>
            <a:endParaRPr lang="nl-NL"/>
          </a:p>
        </p:txBody>
      </p:sp>
    </p:spTree>
    <p:extLst>
      <p:ext uri="{BB962C8B-B14F-4D97-AF65-F5344CB8AC3E}">
        <p14:creationId xmlns:p14="http://schemas.microsoft.com/office/powerpoint/2010/main" val="13599118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i="1" kern="1200" dirty="0" smtClean="0">
                <a:solidFill>
                  <a:schemeClr val="tx1"/>
                </a:solidFill>
                <a:effectLst/>
                <a:latin typeface="+mn-lt"/>
                <a:ea typeface="+mn-ea"/>
                <a:cs typeface="+mn-cs"/>
              </a:rPr>
              <a:t>Bijvoorbeeld: </a:t>
            </a:r>
            <a:r>
              <a:rPr lang="nl-NL" sz="1200" kern="1200" dirty="0" smtClean="0">
                <a:solidFill>
                  <a:schemeClr val="tx1"/>
                </a:solidFill>
                <a:effectLst/>
                <a:latin typeface="+mn-lt"/>
                <a:ea typeface="+mn-ea"/>
                <a:cs typeface="+mn-cs"/>
              </a:rPr>
              <a:t>Basisschool de Sirius in Gouda &gt; Kattensingel &gt; De Gouwe &gt; Hollandsche IJssel &gt; Nieuwe Maas &gt; Het Scheur &gt; de Noordzee</a:t>
            </a:r>
          </a:p>
          <a:p>
            <a:endParaRPr lang="nl-NL" dirty="0"/>
          </a:p>
        </p:txBody>
      </p:sp>
      <p:sp>
        <p:nvSpPr>
          <p:cNvPr id="4" name="Slide Number Placeholder 3"/>
          <p:cNvSpPr>
            <a:spLocks noGrp="1"/>
          </p:cNvSpPr>
          <p:nvPr>
            <p:ph type="sldNum" sz="quarter" idx="10"/>
          </p:nvPr>
        </p:nvSpPr>
        <p:spPr/>
        <p:txBody>
          <a:bodyPr/>
          <a:lstStyle/>
          <a:p>
            <a:fld id="{68E9AE4A-B536-42E4-B619-85F504FABA15}" type="slidenum">
              <a:rPr lang="nl-NL" smtClean="0"/>
              <a:t>10</a:t>
            </a:fld>
            <a:endParaRPr lang="nl-NL"/>
          </a:p>
        </p:txBody>
      </p:sp>
    </p:spTree>
    <p:extLst>
      <p:ext uri="{BB962C8B-B14F-4D97-AF65-F5344CB8AC3E}">
        <p14:creationId xmlns:p14="http://schemas.microsoft.com/office/powerpoint/2010/main" val="24573564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smtClean="0"/>
              <a:t>Opdracht</a:t>
            </a:r>
            <a:r>
              <a:rPr lang="en-US" b="1" dirty="0" smtClean="0"/>
              <a:t>: </a:t>
            </a:r>
            <a:r>
              <a:rPr lang="en-US" b="0" baseline="0" dirty="0" smtClean="0"/>
              <a:t> </a:t>
            </a:r>
            <a:r>
              <a:rPr lang="en-US" b="0" baseline="0" dirty="0" err="1" smtClean="0"/>
              <a:t>Laat</a:t>
            </a:r>
            <a:r>
              <a:rPr lang="en-US" b="0" baseline="0" dirty="0" smtClean="0"/>
              <a:t> de </a:t>
            </a:r>
            <a:r>
              <a:rPr lang="en-US" b="0" baseline="0" dirty="0" err="1" smtClean="0"/>
              <a:t>leerlingen</a:t>
            </a:r>
            <a:r>
              <a:rPr lang="en-US" b="0" baseline="0" dirty="0" smtClean="0"/>
              <a:t> in </a:t>
            </a:r>
            <a:r>
              <a:rPr lang="en-US" b="0" baseline="0" dirty="0" err="1" smtClean="0"/>
              <a:t>groepjes</a:t>
            </a:r>
            <a:r>
              <a:rPr lang="en-US" b="0" baseline="0" dirty="0" smtClean="0"/>
              <a:t> </a:t>
            </a:r>
            <a:r>
              <a:rPr lang="en-US" b="0" baseline="0" dirty="0" err="1" smtClean="0"/>
              <a:t>een</a:t>
            </a:r>
            <a:r>
              <a:rPr lang="en-US" b="0" baseline="0" dirty="0" smtClean="0"/>
              <a:t> plan </a:t>
            </a:r>
            <a:r>
              <a:rPr lang="en-US" b="0" baseline="0" dirty="0" err="1" smtClean="0"/>
              <a:t>maken</a:t>
            </a:r>
            <a:r>
              <a:rPr lang="en-US" b="0" baseline="0" dirty="0" smtClean="0"/>
              <a:t> </a:t>
            </a:r>
            <a:r>
              <a:rPr lang="en-US" b="0" baseline="0" dirty="0" err="1" smtClean="0"/>
              <a:t>en</a:t>
            </a:r>
            <a:r>
              <a:rPr lang="en-US" b="0" baseline="0" dirty="0" smtClean="0"/>
              <a:t> </a:t>
            </a:r>
            <a:r>
              <a:rPr lang="en-US" b="0" baseline="0" dirty="0" err="1" smtClean="0"/>
              <a:t>invullen</a:t>
            </a:r>
            <a:r>
              <a:rPr lang="en-US" b="0" baseline="0" dirty="0" smtClean="0"/>
              <a:t> op </a:t>
            </a:r>
            <a:r>
              <a:rPr lang="en-US" b="0" baseline="0" dirty="0" err="1" smtClean="0"/>
              <a:t>hun</a:t>
            </a:r>
            <a:r>
              <a:rPr lang="en-US" b="0" baseline="0" dirty="0" smtClean="0"/>
              <a:t> </a:t>
            </a:r>
            <a:r>
              <a:rPr lang="en-US" b="0" baseline="0" dirty="0" err="1" smtClean="0"/>
              <a:t>werkblad</a:t>
            </a:r>
            <a:r>
              <a:rPr lang="en-US" b="0" baseline="0" dirty="0" smtClean="0"/>
              <a:t>. </a:t>
            </a:r>
            <a:r>
              <a:rPr lang="en-US" dirty="0" err="1" smtClean="0"/>
              <a:t>Als</a:t>
            </a:r>
            <a:r>
              <a:rPr lang="en-US" dirty="0" smtClean="0"/>
              <a:t> </a:t>
            </a:r>
            <a:r>
              <a:rPr lang="en-US" dirty="0" err="1" smtClean="0"/>
              <a:t>er</a:t>
            </a:r>
            <a:r>
              <a:rPr lang="en-US" dirty="0" smtClean="0"/>
              <a:t> </a:t>
            </a:r>
            <a:r>
              <a:rPr lang="en-US" dirty="0" err="1" smtClean="0"/>
              <a:t>tijd</a:t>
            </a:r>
            <a:r>
              <a:rPr lang="en-US" dirty="0" smtClean="0"/>
              <a:t> is, </a:t>
            </a:r>
            <a:r>
              <a:rPr lang="en-US" dirty="0" err="1" smtClean="0"/>
              <a:t>laat</a:t>
            </a:r>
            <a:r>
              <a:rPr lang="en-US" dirty="0" smtClean="0"/>
              <a:t> de </a:t>
            </a:r>
            <a:r>
              <a:rPr lang="en-US" dirty="0" err="1" smtClean="0"/>
              <a:t>leerlingen</a:t>
            </a:r>
            <a:r>
              <a:rPr lang="en-US" dirty="0" smtClean="0"/>
              <a:t> </a:t>
            </a:r>
            <a:r>
              <a:rPr lang="en-US" dirty="0" err="1" smtClean="0"/>
              <a:t>dan</a:t>
            </a:r>
            <a:r>
              <a:rPr lang="en-US" dirty="0" smtClean="0"/>
              <a:t> </a:t>
            </a:r>
            <a:r>
              <a:rPr lang="en-US" dirty="0" err="1" smtClean="0"/>
              <a:t>ook</a:t>
            </a:r>
            <a:r>
              <a:rPr lang="en-US" dirty="0" smtClean="0"/>
              <a:t> </a:t>
            </a:r>
            <a:r>
              <a:rPr lang="en-US" dirty="0" err="1" smtClean="0"/>
              <a:t>hun</a:t>
            </a:r>
            <a:r>
              <a:rPr lang="en-US" dirty="0" smtClean="0"/>
              <a:t> </a:t>
            </a:r>
            <a:r>
              <a:rPr lang="en-US" dirty="0" err="1" smtClean="0"/>
              <a:t>eigen</a:t>
            </a:r>
            <a:r>
              <a:rPr lang="en-US" dirty="0" smtClean="0"/>
              <a:t> </a:t>
            </a:r>
            <a:r>
              <a:rPr lang="en-US" dirty="0" err="1" smtClean="0"/>
              <a:t>actie</a:t>
            </a:r>
            <a:r>
              <a:rPr lang="en-US" dirty="0" smtClean="0"/>
              <a:t> </a:t>
            </a:r>
            <a:r>
              <a:rPr lang="en-US" dirty="0" err="1" smtClean="0"/>
              <a:t>uitvoeren</a:t>
            </a:r>
            <a:r>
              <a:rPr lang="en-US" dirty="0" smtClean="0"/>
              <a:t>. </a:t>
            </a:r>
            <a:r>
              <a:rPr lang="en-US" dirty="0" err="1" smtClean="0"/>
              <a:t>Ze</a:t>
            </a:r>
            <a:r>
              <a:rPr lang="en-US" dirty="0" smtClean="0"/>
              <a:t> </a:t>
            </a:r>
            <a:r>
              <a:rPr lang="en-US" dirty="0" err="1" smtClean="0"/>
              <a:t>kunnen</a:t>
            </a:r>
            <a:r>
              <a:rPr lang="en-US" dirty="0" smtClean="0"/>
              <a:t> </a:t>
            </a:r>
            <a:r>
              <a:rPr lang="en-US" dirty="0" err="1" smtClean="0"/>
              <a:t>bijvoorbeeld</a:t>
            </a:r>
            <a:r>
              <a:rPr lang="en-US" dirty="0" smtClean="0"/>
              <a:t> </a:t>
            </a:r>
            <a:r>
              <a:rPr lang="en-US" dirty="0" err="1" smtClean="0"/>
              <a:t>een</a:t>
            </a:r>
            <a:r>
              <a:rPr lang="en-US" dirty="0" smtClean="0"/>
              <a:t> </a:t>
            </a:r>
            <a:r>
              <a:rPr lang="en-US" dirty="0" err="1" smtClean="0"/>
              <a:t>spandoek</a:t>
            </a:r>
            <a:r>
              <a:rPr lang="en-US" baseline="0" dirty="0" smtClean="0"/>
              <a:t> </a:t>
            </a:r>
            <a:r>
              <a:rPr lang="en-US" baseline="0" dirty="0" err="1" smtClean="0"/>
              <a:t>maken</a:t>
            </a:r>
            <a:r>
              <a:rPr lang="en-US" baseline="0" dirty="0" smtClean="0"/>
              <a:t>, </a:t>
            </a:r>
            <a:r>
              <a:rPr lang="en-US" baseline="0" dirty="0" err="1" smtClean="0"/>
              <a:t>een</a:t>
            </a:r>
            <a:r>
              <a:rPr lang="en-US" baseline="0" dirty="0" smtClean="0"/>
              <a:t> </a:t>
            </a:r>
            <a:r>
              <a:rPr lang="en-US" baseline="0" dirty="0" err="1" smtClean="0"/>
              <a:t>persbericht</a:t>
            </a:r>
            <a:r>
              <a:rPr lang="en-US" baseline="0" dirty="0" smtClean="0"/>
              <a:t> </a:t>
            </a:r>
            <a:r>
              <a:rPr lang="en-US" baseline="0" dirty="0" err="1" smtClean="0"/>
              <a:t>schrijven</a:t>
            </a:r>
            <a:r>
              <a:rPr lang="en-US" baseline="0" dirty="0" smtClean="0"/>
              <a:t> of </a:t>
            </a:r>
            <a:r>
              <a:rPr lang="en-US" baseline="0" dirty="0" err="1" smtClean="0"/>
              <a:t>een</a:t>
            </a:r>
            <a:r>
              <a:rPr lang="en-US" baseline="0" dirty="0" smtClean="0"/>
              <a:t> </a:t>
            </a:r>
            <a:r>
              <a:rPr lang="en-US" baseline="0" dirty="0" err="1" smtClean="0"/>
              <a:t>opruimactie</a:t>
            </a:r>
            <a:r>
              <a:rPr lang="en-US" baseline="0" dirty="0" smtClean="0"/>
              <a:t> </a:t>
            </a:r>
            <a:r>
              <a:rPr lang="en-US" baseline="0" dirty="0" err="1" smtClean="0"/>
              <a:t>organiseren</a:t>
            </a:r>
            <a:r>
              <a:rPr lang="en-US" baseline="0" dirty="0" smtClean="0"/>
              <a:t>. </a:t>
            </a:r>
          </a:p>
          <a:p>
            <a:endParaRPr lang="en-US" baseline="0" dirty="0" smtClean="0"/>
          </a:p>
        </p:txBody>
      </p:sp>
      <p:sp>
        <p:nvSpPr>
          <p:cNvPr id="4" name="Slide Number Placeholder 3"/>
          <p:cNvSpPr>
            <a:spLocks noGrp="1"/>
          </p:cNvSpPr>
          <p:nvPr>
            <p:ph type="sldNum" sz="quarter" idx="10"/>
          </p:nvPr>
        </p:nvSpPr>
        <p:spPr/>
        <p:txBody>
          <a:bodyPr/>
          <a:lstStyle/>
          <a:p>
            <a:fld id="{68E9AE4A-B536-42E4-B619-85F504FABA15}" type="slidenum">
              <a:rPr lang="nl-NL" smtClean="0"/>
              <a:t>11</a:t>
            </a:fld>
            <a:endParaRPr lang="nl-NL"/>
          </a:p>
        </p:txBody>
      </p:sp>
    </p:spTree>
    <p:extLst>
      <p:ext uri="{BB962C8B-B14F-4D97-AF65-F5344CB8AC3E}">
        <p14:creationId xmlns:p14="http://schemas.microsoft.com/office/powerpoint/2010/main" val="20457432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nl-NL"/>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nl-NL"/>
          </a:p>
        </p:txBody>
      </p:sp>
      <p:sp>
        <p:nvSpPr>
          <p:cNvPr id="4" name="Date Placeholder 3"/>
          <p:cNvSpPr>
            <a:spLocks noGrp="1"/>
          </p:cNvSpPr>
          <p:nvPr>
            <p:ph type="dt" sz="half" idx="10"/>
          </p:nvPr>
        </p:nvSpPr>
        <p:spPr/>
        <p:txBody>
          <a:bodyPr/>
          <a:lstStyle/>
          <a:p>
            <a:fld id="{88331A96-38C3-4EF4-A822-A95F34F38412}" type="datetimeFigureOut">
              <a:rPr lang="nl-NL" smtClean="0"/>
              <a:t>04-05-2017</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9FB2233-185C-4BB1-B48A-4DC8486645EC}" type="slidenum">
              <a:rPr lang="nl-NL" smtClean="0"/>
              <a:t>‹#›</a:t>
            </a:fld>
            <a:endParaRPr lang="nl-NL"/>
          </a:p>
        </p:txBody>
      </p:sp>
    </p:spTree>
    <p:extLst>
      <p:ext uri="{BB962C8B-B14F-4D97-AF65-F5344CB8AC3E}">
        <p14:creationId xmlns:p14="http://schemas.microsoft.com/office/powerpoint/2010/main" val="1976787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Date Placeholder 3"/>
          <p:cNvSpPr>
            <a:spLocks noGrp="1"/>
          </p:cNvSpPr>
          <p:nvPr>
            <p:ph type="dt" sz="half" idx="10"/>
          </p:nvPr>
        </p:nvSpPr>
        <p:spPr/>
        <p:txBody>
          <a:bodyPr/>
          <a:lstStyle/>
          <a:p>
            <a:fld id="{88331A96-38C3-4EF4-A822-A95F34F38412}" type="datetimeFigureOut">
              <a:rPr lang="nl-NL" smtClean="0"/>
              <a:t>04-05-2017</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9FB2233-185C-4BB1-B48A-4DC8486645EC}" type="slidenum">
              <a:rPr lang="nl-NL" smtClean="0"/>
              <a:t>‹#›</a:t>
            </a:fld>
            <a:endParaRPr lang="nl-NL"/>
          </a:p>
        </p:txBody>
      </p:sp>
    </p:spTree>
    <p:extLst>
      <p:ext uri="{BB962C8B-B14F-4D97-AF65-F5344CB8AC3E}">
        <p14:creationId xmlns:p14="http://schemas.microsoft.com/office/powerpoint/2010/main" val="4044729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nl-NL"/>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Date Placeholder 3"/>
          <p:cNvSpPr>
            <a:spLocks noGrp="1"/>
          </p:cNvSpPr>
          <p:nvPr>
            <p:ph type="dt" sz="half" idx="10"/>
          </p:nvPr>
        </p:nvSpPr>
        <p:spPr/>
        <p:txBody>
          <a:bodyPr/>
          <a:lstStyle/>
          <a:p>
            <a:fld id="{88331A96-38C3-4EF4-A822-A95F34F38412}" type="datetimeFigureOut">
              <a:rPr lang="nl-NL" smtClean="0"/>
              <a:t>04-05-2017</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9FB2233-185C-4BB1-B48A-4DC8486645EC}" type="slidenum">
              <a:rPr lang="nl-NL" smtClean="0"/>
              <a:t>‹#›</a:t>
            </a:fld>
            <a:endParaRPr lang="nl-NL"/>
          </a:p>
        </p:txBody>
      </p:sp>
    </p:spTree>
    <p:extLst>
      <p:ext uri="{BB962C8B-B14F-4D97-AF65-F5344CB8AC3E}">
        <p14:creationId xmlns:p14="http://schemas.microsoft.com/office/powerpoint/2010/main" val="2138740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Date Placeholder 3"/>
          <p:cNvSpPr>
            <a:spLocks noGrp="1"/>
          </p:cNvSpPr>
          <p:nvPr>
            <p:ph type="dt" sz="half" idx="10"/>
          </p:nvPr>
        </p:nvSpPr>
        <p:spPr/>
        <p:txBody>
          <a:bodyPr/>
          <a:lstStyle/>
          <a:p>
            <a:fld id="{88331A96-38C3-4EF4-A822-A95F34F38412}" type="datetimeFigureOut">
              <a:rPr lang="nl-NL" smtClean="0"/>
              <a:t>04-05-2017</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9FB2233-185C-4BB1-B48A-4DC8486645EC}" type="slidenum">
              <a:rPr lang="nl-NL" smtClean="0"/>
              <a:t>‹#›</a:t>
            </a:fld>
            <a:endParaRPr lang="nl-NL"/>
          </a:p>
        </p:txBody>
      </p:sp>
    </p:spTree>
    <p:extLst>
      <p:ext uri="{BB962C8B-B14F-4D97-AF65-F5344CB8AC3E}">
        <p14:creationId xmlns:p14="http://schemas.microsoft.com/office/powerpoint/2010/main" val="35048879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nl-NL"/>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8331A96-38C3-4EF4-A822-A95F34F38412}" type="datetimeFigureOut">
              <a:rPr lang="nl-NL" smtClean="0"/>
              <a:t>04-05-2017</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9FB2233-185C-4BB1-B48A-4DC8486645EC}" type="slidenum">
              <a:rPr lang="nl-NL" smtClean="0"/>
              <a:t>‹#›</a:t>
            </a:fld>
            <a:endParaRPr lang="nl-NL"/>
          </a:p>
        </p:txBody>
      </p:sp>
    </p:spTree>
    <p:extLst>
      <p:ext uri="{BB962C8B-B14F-4D97-AF65-F5344CB8AC3E}">
        <p14:creationId xmlns:p14="http://schemas.microsoft.com/office/powerpoint/2010/main" val="4140779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Date Placeholder 4"/>
          <p:cNvSpPr>
            <a:spLocks noGrp="1"/>
          </p:cNvSpPr>
          <p:nvPr>
            <p:ph type="dt" sz="half" idx="10"/>
          </p:nvPr>
        </p:nvSpPr>
        <p:spPr/>
        <p:txBody>
          <a:bodyPr/>
          <a:lstStyle/>
          <a:p>
            <a:fld id="{88331A96-38C3-4EF4-A822-A95F34F38412}" type="datetimeFigureOut">
              <a:rPr lang="nl-NL" smtClean="0"/>
              <a:t>04-05-2017</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9FB2233-185C-4BB1-B48A-4DC8486645EC}" type="slidenum">
              <a:rPr lang="nl-NL" smtClean="0"/>
              <a:t>‹#›</a:t>
            </a:fld>
            <a:endParaRPr lang="nl-NL"/>
          </a:p>
        </p:txBody>
      </p:sp>
    </p:spTree>
    <p:extLst>
      <p:ext uri="{BB962C8B-B14F-4D97-AF65-F5344CB8AC3E}">
        <p14:creationId xmlns:p14="http://schemas.microsoft.com/office/powerpoint/2010/main" val="24372032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nl-NL"/>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7" name="Date Placeholder 6"/>
          <p:cNvSpPr>
            <a:spLocks noGrp="1"/>
          </p:cNvSpPr>
          <p:nvPr>
            <p:ph type="dt" sz="half" idx="10"/>
          </p:nvPr>
        </p:nvSpPr>
        <p:spPr/>
        <p:txBody>
          <a:bodyPr/>
          <a:lstStyle/>
          <a:p>
            <a:fld id="{88331A96-38C3-4EF4-A822-A95F34F38412}" type="datetimeFigureOut">
              <a:rPr lang="nl-NL" smtClean="0"/>
              <a:t>04-05-2017</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19FB2233-185C-4BB1-B48A-4DC8486645EC}" type="slidenum">
              <a:rPr lang="nl-NL" smtClean="0"/>
              <a:t>‹#›</a:t>
            </a:fld>
            <a:endParaRPr lang="nl-NL"/>
          </a:p>
        </p:txBody>
      </p:sp>
    </p:spTree>
    <p:extLst>
      <p:ext uri="{BB962C8B-B14F-4D97-AF65-F5344CB8AC3E}">
        <p14:creationId xmlns:p14="http://schemas.microsoft.com/office/powerpoint/2010/main" val="2492650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Date Placeholder 2"/>
          <p:cNvSpPr>
            <a:spLocks noGrp="1"/>
          </p:cNvSpPr>
          <p:nvPr>
            <p:ph type="dt" sz="half" idx="10"/>
          </p:nvPr>
        </p:nvSpPr>
        <p:spPr/>
        <p:txBody>
          <a:bodyPr/>
          <a:lstStyle/>
          <a:p>
            <a:fld id="{88331A96-38C3-4EF4-A822-A95F34F38412}" type="datetimeFigureOut">
              <a:rPr lang="nl-NL" smtClean="0"/>
              <a:t>04-05-2017</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19FB2233-185C-4BB1-B48A-4DC8486645EC}" type="slidenum">
              <a:rPr lang="nl-NL" smtClean="0"/>
              <a:t>‹#›</a:t>
            </a:fld>
            <a:endParaRPr lang="nl-NL"/>
          </a:p>
        </p:txBody>
      </p:sp>
    </p:spTree>
    <p:extLst>
      <p:ext uri="{BB962C8B-B14F-4D97-AF65-F5344CB8AC3E}">
        <p14:creationId xmlns:p14="http://schemas.microsoft.com/office/powerpoint/2010/main" val="611526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331A96-38C3-4EF4-A822-A95F34F38412}" type="datetimeFigureOut">
              <a:rPr lang="nl-NL" smtClean="0"/>
              <a:t>04-05-2017</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19FB2233-185C-4BB1-B48A-4DC8486645EC}" type="slidenum">
              <a:rPr lang="nl-NL" smtClean="0"/>
              <a:t>‹#›</a:t>
            </a:fld>
            <a:endParaRPr lang="nl-NL"/>
          </a:p>
        </p:txBody>
      </p:sp>
    </p:spTree>
    <p:extLst>
      <p:ext uri="{BB962C8B-B14F-4D97-AF65-F5344CB8AC3E}">
        <p14:creationId xmlns:p14="http://schemas.microsoft.com/office/powerpoint/2010/main" val="30275436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nl-NL"/>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331A96-38C3-4EF4-A822-A95F34F38412}" type="datetimeFigureOut">
              <a:rPr lang="nl-NL" smtClean="0"/>
              <a:t>04-05-2017</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9FB2233-185C-4BB1-B48A-4DC8486645EC}" type="slidenum">
              <a:rPr lang="nl-NL" smtClean="0"/>
              <a:t>‹#›</a:t>
            </a:fld>
            <a:endParaRPr lang="nl-NL"/>
          </a:p>
        </p:txBody>
      </p:sp>
    </p:spTree>
    <p:extLst>
      <p:ext uri="{BB962C8B-B14F-4D97-AF65-F5344CB8AC3E}">
        <p14:creationId xmlns:p14="http://schemas.microsoft.com/office/powerpoint/2010/main" val="3865340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nl-NL"/>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331A96-38C3-4EF4-A822-A95F34F38412}" type="datetimeFigureOut">
              <a:rPr lang="nl-NL" smtClean="0"/>
              <a:t>04-05-2017</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9FB2233-185C-4BB1-B48A-4DC8486645EC}" type="slidenum">
              <a:rPr lang="nl-NL" smtClean="0"/>
              <a:t>‹#›</a:t>
            </a:fld>
            <a:endParaRPr lang="nl-NL"/>
          </a:p>
        </p:txBody>
      </p:sp>
    </p:spTree>
    <p:extLst>
      <p:ext uri="{BB962C8B-B14F-4D97-AF65-F5344CB8AC3E}">
        <p14:creationId xmlns:p14="http://schemas.microsoft.com/office/powerpoint/2010/main" val="944697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5000"/>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nl-NL"/>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331A96-38C3-4EF4-A822-A95F34F38412}" type="datetimeFigureOut">
              <a:rPr lang="nl-NL" smtClean="0"/>
              <a:t>04-05-2017</a:t>
            </a:fld>
            <a:endParaRPr lang="nl-NL"/>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FB2233-185C-4BB1-B48A-4DC8486645EC}" type="slidenum">
              <a:rPr lang="nl-NL" smtClean="0"/>
              <a:t>‹#›</a:t>
            </a:fld>
            <a:endParaRPr lang="nl-NL"/>
          </a:p>
        </p:txBody>
      </p:sp>
    </p:spTree>
    <p:extLst>
      <p:ext uri="{BB962C8B-B14F-4D97-AF65-F5344CB8AC3E}">
        <p14:creationId xmlns:p14="http://schemas.microsoft.com/office/powerpoint/2010/main" val="15444793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34.png"/><Relationship Id="rId7" Type="http://schemas.openxmlformats.org/officeDocument/2006/relationships/image" Target="../media/image39.png"/><Relationship Id="rId12" Type="http://schemas.microsoft.com/office/2007/relationships/hdphoto" Target="../media/hdphoto7.wdp"/><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28.png"/><Relationship Id="rId5" Type="http://schemas.openxmlformats.org/officeDocument/2006/relationships/slide" Target="slide8.xml"/><Relationship Id="rId10" Type="http://schemas.microsoft.com/office/2007/relationships/hdphoto" Target="../media/hdphoto10.wdp"/><Relationship Id="rId4" Type="http://schemas.openxmlformats.org/officeDocument/2006/relationships/image" Target="../media/image29.png"/><Relationship Id="rId9"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42.jpg"/><Relationship Id="rId7"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29.png"/><Relationship Id="rId10" Type="http://schemas.microsoft.com/office/2007/relationships/hdphoto" Target="../media/hdphoto9.wdp"/><Relationship Id="rId4" Type="http://schemas.openxmlformats.org/officeDocument/2006/relationships/image" Target="../media/image34.png"/><Relationship Id="rId9" Type="http://schemas.openxmlformats.org/officeDocument/2006/relationships/image" Target="../media/image45.png"/></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18" Type="http://schemas.openxmlformats.org/officeDocument/2006/relationships/image" Target="../media/image54.png"/><Relationship Id="rId3" Type="http://schemas.openxmlformats.org/officeDocument/2006/relationships/image" Target="../media/image2.png"/><Relationship Id="rId21" Type="http://schemas.openxmlformats.org/officeDocument/2006/relationships/image" Target="../media/image57.png"/><Relationship Id="rId7" Type="http://schemas.openxmlformats.org/officeDocument/2006/relationships/image" Target="../media/image9.png"/><Relationship Id="rId12" Type="http://schemas.openxmlformats.org/officeDocument/2006/relationships/image" Target="../media/image50.png"/><Relationship Id="rId17" Type="http://schemas.openxmlformats.org/officeDocument/2006/relationships/image" Target="../media/image53.png"/><Relationship Id="rId2" Type="http://schemas.openxmlformats.org/officeDocument/2006/relationships/notesSlide" Target="../notesSlides/notesSlide10.xml"/><Relationship Id="rId16" Type="http://schemas.microsoft.com/office/2007/relationships/hdphoto" Target="../media/hdphoto12.wdp"/><Relationship Id="rId20" Type="http://schemas.openxmlformats.org/officeDocument/2006/relationships/image" Target="../media/image56.png"/><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49.png"/><Relationship Id="rId5" Type="http://schemas.openxmlformats.org/officeDocument/2006/relationships/image" Target="../media/image5.png"/><Relationship Id="rId15" Type="http://schemas.openxmlformats.org/officeDocument/2006/relationships/image" Target="../media/image52.png"/><Relationship Id="rId10" Type="http://schemas.openxmlformats.org/officeDocument/2006/relationships/image" Target="../media/image48.png"/><Relationship Id="rId19" Type="http://schemas.openxmlformats.org/officeDocument/2006/relationships/image" Target="../media/image55.png"/><Relationship Id="rId4" Type="http://schemas.openxmlformats.org/officeDocument/2006/relationships/image" Target="../media/image4.png"/><Relationship Id="rId9" Type="http://schemas.openxmlformats.org/officeDocument/2006/relationships/image" Target="../media/image47.png"/><Relationship Id="rId14" Type="http://schemas.microsoft.com/office/2007/relationships/hdphoto" Target="../media/hdphoto11.wdp"/><Relationship Id="rId22"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4.png"/><Relationship Id="rId3" Type="http://schemas.openxmlformats.org/officeDocument/2006/relationships/hyperlink" Target="http://www.schooltv.nl/video/overbevissing-de-vissen-raken-op/#q=overbevissing" TargetMode="External"/><Relationship Id="rId7" Type="http://schemas.openxmlformats.org/officeDocument/2006/relationships/image" Target="../media/image60.png"/><Relationship Id="rId12"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9.gif"/><Relationship Id="rId11" Type="http://schemas.microsoft.com/office/2007/relationships/hdphoto" Target="../media/hdphoto14.wdp"/><Relationship Id="rId5" Type="http://schemas.openxmlformats.org/officeDocument/2006/relationships/image" Target="../media/image56.png"/><Relationship Id="rId10" Type="http://schemas.openxmlformats.org/officeDocument/2006/relationships/image" Target="../media/image62.png"/><Relationship Id="rId4" Type="http://schemas.openxmlformats.org/officeDocument/2006/relationships/image" Target="../media/image58.png"/><Relationship Id="rId9" Type="http://schemas.microsoft.com/office/2007/relationships/hdphoto" Target="../media/hdphoto13.wdp"/></Relationships>
</file>

<file path=ppt/slides/_rels/slide14.xml.rels><?xml version="1.0" encoding="UTF-8" standalone="yes"?>
<Relationships xmlns="http://schemas.openxmlformats.org/package/2006/relationships"><Relationship Id="rId8" Type="http://schemas.microsoft.com/office/2007/relationships/hdphoto" Target="../media/hdphoto15.wdp"/><Relationship Id="rId13" Type="http://schemas.openxmlformats.org/officeDocument/2006/relationships/image" Target="../media/image71.png"/><Relationship Id="rId18" Type="http://schemas.openxmlformats.org/officeDocument/2006/relationships/image" Target="../media/image74.png"/><Relationship Id="rId3" Type="http://schemas.openxmlformats.org/officeDocument/2006/relationships/image" Target="../media/image65.png"/><Relationship Id="rId7" Type="http://schemas.openxmlformats.org/officeDocument/2006/relationships/image" Target="../media/image67.png"/><Relationship Id="rId12" Type="http://schemas.openxmlformats.org/officeDocument/2006/relationships/image" Target="../media/image70.png"/><Relationship Id="rId17" Type="http://schemas.microsoft.com/office/2007/relationships/hdphoto" Target="../media/hdphoto18.wdp"/><Relationship Id="rId2" Type="http://schemas.openxmlformats.org/officeDocument/2006/relationships/notesSlide" Target="../notesSlides/notesSlide12.xml"/><Relationship Id="rId16"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56.png"/><Relationship Id="rId11" Type="http://schemas.microsoft.com/office/2007/relationships/hdphoto" Target="../media/hdphoto16.wdp"/><Relationship Id="rId5" Type="http://schemas.openxmlformats.org/officeDocument/2006/relationships/image" Target="../media/image34.png"/><Relationship Id="rId15" Type="http://schemas.microsoft.com/office/2007/relationships/hdphoto" Target="../media/hdphoto17.wdp"/><Relationship Id="rId10" Type="http://schemas.openxmlformats.org/officeDocument/2006/relationships/image" Target="../media/image69.png"/><Relationship Id="rId19" Type="http://schemas.openxmlformats.org/officeDocument/2006/relationships/image" Target="../media/image75.png"/><Relationship Id="rId4" Type="http://schemas.openxmlformats.org/officeDocument/2006/relationships/image" Target="../media/image66.jpeg"/><Relationship Id="rId9" Type="http://schemas.openxmlformats.org/officeDocument/2006/relationships/image" Target="../media/image68.png"/><Relationship Id="rId14" Type="http://schemas.openxmlformats.org/officeDocument/2006/relationships/image" Target="../media/image72.png"/></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18" Type="http://schemas.openxmlformats.org/officeDocument/2006/relationships/image" Target="../media/image54.png"/><Relationship Id="rId3" Type="http://schemas.openxmlformats.org/officeDocument/2006/relationships/image" Target="../media/image2.png"/><Relationship Id="rId7" Type="http://schemas.openxmlformats.org/officeDocument/2006/relationships/image" Target="../media/image9.png"/><Relationship Id="rId12" Type="http://schemas.openxmlformats.org/officeDocument/2006/relationships/image" Target="../media/image50.png"/><Relationship Id="rId17" Type="http://schemas.openxmlformats.org/officeDocument/2006/relationships/image" Target="../media/image53.png"/><Relationship Id="rId2" Type="http://schemas.openxmlformats.org/officeDocument/2006/relationships/notesSlide" Target="../notesSlides/notesSlide13.xml"/><Relationship Id="rId16" Type="http://schemas.microsoft.com/office/2007/relationships/hdphoto" Target="../media/hdphoto12.wdp"/><Relationship Id="rId20" Type="http://schemas.openxmlformats.org/officeDocument/2006/relationships/image" Target="../media/image56.png"/><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49.png"/><Relationship Id="rId5" Type="http://schemas.openxmlformats.org/officeDocument/2006/relationships/image" Target="../media/image5.png"/><Relationship Id="rId15" Type="http://schemas.openxmlformats.org/officeDocument/2006/relationships/image" Target="../media/image52.png"/><Relationship Id="rId10" Type="http://schemas.openxmlformats.org/officeDocument/2006/relationships/image" Target="../media/image48.png"/><Relationship Id="rId19" Type="http://schemas.openxmlformats.org/officeDocument/2006/relationships/image" Target="../media/image55.png"/><Relationship Id="rId4" Type="http://schemas.openxmlformats.org/officeDocument/2006/relationships/image" Target="../media/image4.png"/><Relationship Id="rId9" Type="http://schemas.openxmlformats.org/officeDocument/2006/relationships/image" Target="../media/image47.png"/><Relationship Id="rId14" Type="http://schemas.microsoft.com/office/2007/relationships/hdphoto" Target="../media/hdphoto11.wdp"/></Relationships>
</file>

<file path=ppt/slides/_rels/slide16.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76.png"/><Relationship Id="rId7" Type="http://schemas.openxmlformats.org/officeDocument/2006/relationships/image" Target="../media/image7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8.jpg"/><Relationship Id="rId5" Type="http://schemas.openxmlformats.org/officeDocument/2006/relationships/image" Target="../media/image77.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48.png"/><Relationship Id="rId3" Type="http://schemas.openxmlformats.org/officeDocument/2006/relationships/image" Target="../media/image80.png"/><Relationship Id="rId7" Type="http://schemas.openxmlformats.org/officeDocument/2006/relationships/image" Target="../media/image4.png"/><Relationship Id="rId12" Type="http://schemas.openxmlformats.org/officeDocument/2006/relationships/image" Target="../media/image47.png"/><Relationship Id="rId2" Type="http://schemas.openxmlformats.org/officeDocument/2006/relationships/notesSlide" Target="../notesSlides/notesSlide15.xml"/><Relationship Id="rId16" Type="http://schemas.openxmlformats.org/officeDocument/2006/relationships/image" Target="../media/image82.png"/><Relationship Id="rId1" Type="http://schemas.openxmlformats.org/officeDocument/2006/relationships/slideLayout" Target="../slideLayouts/slideLayout6.xml"/><Relationship Id="rId6" Type="http://schemas.openxmlformats.org/officeDocument/2006/relationships/image" Target="../media/image2.png"/><Relationship Id="rId11" Type="http://schemas.openxmlformats.org/officeDocument/2006/relationships/image" Target="../media/image46.png"/><Relationship Id="rId5" Type="http://schemas.microsoft.com/office/2007/relationships/hdphoto" Target="../media/hdphoto1.wdp"/><Relationship Id="rId15" Type="http://schemas.openxmlformats.org/officeDocument/2006/relationships/image" Target="../media/image56.png"/><Relationship Id="rId10" Type="http://schemas.openxmlformats.org/officeDocument/2006/relationships/image" Target="../media/image9.png"/><Relationship Id="rId4" Type="http://schemas.openxmlformats.org/officeDocument/2006/relationships/image" Target="../media/image81.png"/><Relationship Id="rId9" Type="http://schemas.openxmlformats.org/officeDocument/2006/relationships/image" Target="../media/image8.png"/><Relationship Id="rId14" Type="http://schemas.openxmlformats.org/officeDocument/2006/relationships/image" Target="../media/image55.png"/></Relationships>
</file>

<file path=ppt/slides/_rels/slide18.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83.png"/><Relationship Id="rId3" Type="http://schemas.openxmlformats.org/officeDocument/2006/relationships/image" Target="../media/image2.png"/><Relationship Id="rId7" Type="http://schemas.openxmlformats.org/officeDocument/2006/relationships/image" Target="../media/image9.png"/><Relationship Id="rId12" Type="http://schemas.openxmlformats.org/officeDocument/2006/relationships/hyperlink" Target="http://www.schooltv.nl/video/het-broeikaseffect-de-aarde-warmt-op/#q=broeikaseffect" TargetMode="External"/><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56.png"/><Relationship Id="rId5" Type="http://schemas.openxmlformats.org/officeDocument/2006/relationships/image" Target="../media/image5.png"/><Relationship Id="rId10" Type="http://schemas.openxmlformats.org/officeDocument/2006/relationships/image" Target="../media/image55.png"/><Relationship Id="rId4" Type="http://schemas.openxmlformats.org/officeDocument/2006/relationships/image" Target="../media/image4.png"/><Relationship Id="rId9" Type="http://schemas.openxmlformats.org/officeDocument/2006/relationships/image" Target="../media/image47.png"/></Relationships>
</file>

<file path=ppt/slides/_rels/slide19.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84.png"/><Relationship Id="rId3" Type="http://schemas.openxmlformats.org/officeDocument/2006/relationships/image" Target="../media/image2.png"/><Relationship Id="rId7" Type="http://schemas.openxmlformats.org/officeDocument/2006/relationships/image" Target="../media/image9.png"/><Relationship Id="rId12" Type="http://schemas.openxmlformats.org/officeDocument/2006/relationships/image" Target="../media/image56.png"/><Relationship Id="rId2" Type="http://schemas.openxmlformats.org/officeDocument/2006/relationships/image" Target="../media/image80.png"/><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55.png"/><Relationship Id="rId5" Type="http://schemas.openxmlformats.org/officeDocument/2006/relationships/image" Target="../media/image5.png"/><Relationship Id="rId10" Type="http://schemas.openxmlformats.org/officeDocument/2006/relationships/image" Target="../media/image48.png"/><Relationship Id="rId4" Type="http://schemas.openxmlformats.org/officeDocument/2006/relationships/image" Target="../media/image4.png"/><Relationship Id="rId9" Type="http://schemas.openxmlformats.org/officeDocument/2006/relationships/image" Target="../media/image47.png"/><Relationship Id="rId14" Type="http://schemas.openxmlformats.org/officeDocument/2006/relationships/image" Target="../media/image82.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56.png"/><Relationship Id="rId18" Type="http://schemas.openxmlformats.org/officeDocument/2006/relationships/image" Target="../media/image82.png"/><Relationship Id="rId3" Type="http://schemas.openxmlformats.org/officeDocument/2006/relationships/image" Target="../media/image80.png"/><Relationship Id="rId7" Type="http://schemas.openxmlformats.org/officeDocument/2006/relationships/image" Target="../media/image8.png"/><Relationship Id="rId12" Type="http://schemas.openxmlformats.org/officeDocument/2006/relationships/image" Target="../media/image55.png"/><Relationship Id="rId17" Type="http://schemas.openxmlformats.org/officeDocument/2006/relationships/image" Target="../media/image84.png"/><Relationship Id="rId2" Type="http://schemas.openxmlformats.org/officeDocument/2006/relationships/notesSlide" Target="../notesSlides/notesSlide17.xml"/><Relationship Id="rId16" Type="http://schemas.openxmlformats.org/officeDocument/2006/relationships/image" Target="../media/image87.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48.png"/><Relationship Id="rId5" Type="http://schemas.openxmlformats.org/officeDocument/2006/relationships/image" Target="../media/image4.png"/><Relationship Id="rId15" Type="http://schemas.openxmlformats.org/officeDocument/2006/relationships/image" Target="../media/image86.png"/><Relationship Id="rId10" Type="http://schemas.openxmlformats.org/officeDocument/2006/relationships/image" Target="../media/image47.png"/><Relationship Id="rId4" Type="http://schemas.openxmlformats.org/officeDocument/2006/relationships/image" Target="../media/image2.png"/><Relationship Id="rId9" Type="http://schemas.openxmlformats.org/officeDocument/2006/relationships/image" Target="../media/image46.png"/><Relationship Id="rId14" Type="http://schemas.openxmlformats.org/officeDocument/2006/relationships/image" Target="../media/image85.jpg"/></Relationships>
</file>

<file path=ppt/slides/_rels/slide21.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6.png"/><Relationship Id="rId3" Type="http://schemas.openxmlformats.org/officeDocument/2006/relationships/image" Target="../media/image2.png"/><Relationship Id="rId7" Type="http://schemas.openxmlformats.org/officeDocument/2006/relationships/image" Target="../media/image9.png"/><Relationship Id="rId12"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49.png"/><Relationship Id="rId5" Type="http://schemas.openxmlformats.org/officeDocument/2006/relationships/image" Target="../media/image5.png"/><Relationship Id="rId10" Type="http://schemas.openxmlformats.org/officeDocument/2006/relationships/image" Target="../media/image48.png"/><Relationship Id="rId4" Type="http://schemas.openxmlformats.org/officeDocument/2006/relationships/image" Target="../media/image4.png"/><Relationship Id="rId9" Type="http://schemas.openxmlformats.org/officeDocument/2006/relationships/image" Target="../media/image47.png"/><Relationship Id="rId14" Type="http://schemas.openxmlformats.org/officeDocument/2006/relationships/image" Target="../media/image34.png"/></Relationships>
</file>

<file path=ppt/slides/_rels/slide22.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6.png"/><Relationship Id="rId3" Type="http://schemas.openxmlformats.org/officeDocument/2006/relationships/image" Target="../media/image2.png"/><Relationship Id="rId7" Type="http://schemas.openxmlformats.org/officeDocument/2006/relationships/image" Target="../media/image9.png"/><Relationship Id="rId12"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49.png"/><Relationship Id="rId5" Type="http://schemas.openxmlformats.org/officeDocument/2006/relationships/image" Target="../media/image5.png"/><Relationship Id="rId10" Type="http://schemas.openxmlformats.org/officeDocument/2006/relationships/image" Target="../media/image48.png"/><Relationship Id="rId4" Type="http://schemas.openxmlformats.org/officeDocument/2006/relationships/image" Target="../media/image4.png"/><Relationship Id="rId9" Type="http://schemas.openxmlformats.org/officeDocument/2006/relationships/image" Target="../media/image47.png"/><Relationship Id="rId14" Type="http://schemas.openxmlformats.org/officeDocument/2006/relationships/image" Target="../media/image34.png"/></Relationships>
</file>

<file path=ppt/slides/_rels/slide23.xml.rels><?xml version="1.0" encoding="UTF-8" standalone="yes"?>
<Relationships xmlns="http://schemas.openxmlformats.org/package/2006/relationships"><Relationship Id="rId8" Type="http://schemas.openxmlformats.org/officeDocument/2006/relationships/image" Target="../media/image23.jpg"/><Relationship Id="rId13" Type="http://schemas.openxmlformats.org/officeDocument/2006/relationships/image" Target="../media/image26.png"/><Relationship Id="rId3" Type="http://schemas.openxmlformats.org/officeDocument/2006/relationships/slide" Target="slide10.xml"/><Relationship Id="rId7" Type="http://schemas.openxmlformats.org/officeDocument/2006/relationships/slide" Target="slide12.xml"/><Relationship Id="rId12" Type="http://schemas.openxmlformats.org/officeDocument/2006/relationships/image" Target="../media/image25.png"/><Relationship Id="rId17" Type="http://schemas.openxmlformats.org/officeDocument/2006/relationships/image" Target="../media/image3.png"/><Relationship Id="rId2" Type="http://schemas.openxmlformats.org/officeDocument/2006/relationships/notesSlide" Target="../notesSlides/notesSlide20.xml"/><Relationship Id="rId16" Type="http://schemas.microsoft.com/office/2007/relationships/hdphoto" Target="../media/hdphoto1.wdp"/><Relationship Id="rId1" Type="http://schemas.openxmlformats.org/officeDocument/2006/relationships/slideLayout" Target="../slideLayouts/slideLayout6.xml"/><Relationship Id="rId6" Type="http://schemas.openxmlformats.org/officeDocument/2006/relationships/image" Target="../media/image22.jpg"/><Relationship Id="rId11" Type="http://schemas.openxmlformats.org/officeDocument/2006/relationships/slide" Target="slide16.xml"/><Relationship Id="rId5" Type="http://schemas.openxmlformats.org/officeDocument/2006/relationships/slide" Target="slide4.xml"/><Relationship Id="rId15" Type="http://schemas.openxmlformats.org/officeDocument/2006/relationships/image" Target="../media/image10.png"/><Relationship Id="rId10" Type="http://schemas.openxmlformats.org/officeDocument/2006/relationships/slide" Target="slide14.xml"/><Relationship Id="rId4" Type="http://schemas.openxmlformats.org/officeDocument/2006/relationships/image" Target="../media/image21.jpg"/><Relationship Id="rId9" Type="http://schemas.openxmlformats.org/officeDocument/2006/relationships/image" Target="../media/image24.png"/><Relationship Id="rId14" Type="http://schemas.openxmlformats.org/officeDocument/2006/relationships/image" Target="../media/image27.png"/></Relationships>
</file>

<file path=ppt/slides/_rels/slide24.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8.gif"/><Relationship Id="rId7" Type="http://schemas.openxmlformats.org/officeDocument/2006/relationships/image" Target="../media/image90.png"/><Relationship Id="rId12" Type="http://schemas.microsoft.com/office/2007/relationships/hdphoto" Target="../media/hdphoto1.wdp"/><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94.png"/><Relationship Id="rId5" Type="http://schemas.openxmlformats.org/officeDocument/2006/relationships/image" Target="../media/image2.png"/><Relationship Id="rId10" Type="http://schemas.openxmlformats.org/officeDocument/2006/relationships/image" Target="../media/image93.png"/><Relationship Id="rId4" Type="http://schemas.openxmlformats.org/officeDocument/2006/relationships/image" Target="../media/image89.png"/><Relationship Id="rId9" Type="http://schemas.openxmlformats.org/officeDocument/2006/relationships/image" Target="../media/image92.pn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13" Type="http://schemas.microsoft.com/office/2007/relationships/hdphoto" Target="../media/hdphoto5.wdp"/><Relationship Id="rId18" Type="http://schemas.openxmlformats.org/officeDocument/2006/relationships/image" Target="../media/image20.gif"/><Relationship Id="rId3" Type="http://schemas.openxmlformats.org/officeDocument/2006/relationships/image" Target="../media/image11.gif"/><Relationship Id="rId7" Type="http://schemas.microsoft.com/office/2007/relationships/hdphoto" Target="../media/hdphoto3.wdp"/><Relationship Id="rId12" Type="http://schemas.openxmlformats.org/officeDocument/2006/relationships/image" Target="../media/image16.png"/><Relationship Id="rId17" Type="http://schemas.microsoft.com/office/2007/relationships/hdphoto" Target="../media/hdphoto6.wdp"/><Relationship Id="rId2" Type="http://schemas.openxmlformats.org/officeDocument/2006/relationships/notesSlide" Target="../notesSlides/notesSlide3.xml"/><Relationship Id="rId16" Type="http://schemas.openxmlformats.org/officeDocument/2006/relationships/image" Target="../media/image19.png"/><Relationship Id="rId20" Type="http://schemas.microsoft.com/office/2007/relationships/hdphoto" Target="../media/hdphoto1.wdp"/><Relationship Id="rId1" Type="http://schemas.openxmlformats.org/officeDocument/2006/relationships/slideLayout" Target="../slideLayouts/slideLayout6.xml"/><Relationship Id="rId6" Type="http://schemas.openxmlformats.org/officeDocument/2006/relationships/image" Target="../media/image13.png"/><Relationship Id="rId11" Type="http://schemas.openxmlformats.org/officeDocument/2006/relationships/image" Target="../media/image15.png"/><Relationship Id="rId5" Type="http://schemas.microsoft.com/office/2007/relationships/hdphoto" Target="../media/hdphoto2.wdp"/><Relationship Id="rId15" Type="http://schemas.openxmlformats.org/officeDocument/2006/relationships/image" Target="../media/image18.gif"/><Relationship Id="rId10" Type="http://schemas.microsoft.com/office/2007/relationships/hdphoto" Target="../media/hdphoto4.wdp"/><Relationship Id="rId19" Type="http://schemas.openxmlformats.org/officeDocument/2006/relationships/image" Target="../media/image10.png"/><Relationship Id="rId4" Type="http://schemas.openxmlformats.org/officeDocument/2006/relationships/image" Target="../media/image12.png"/><Relationship Id="rId9" Type="http://schemas.openxmlformats.org/officeDocument/2006/relationships/image" Target="../media/image14.png"/><Relationship Id="rId1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3.jpg"/><Relationship Id="rId13" Type="http://schemas.openxmlformats.org/officeDocument/2006/relationships/image" Target="../media/image25.png"/><Relationship Id="rId18" Type="http://schemas.openxmlformats.org/officeDocument/2006/relationships/image" Target="../media/image3.png"/><Relationship Id="rId3" Type="http://schemas.openxmlformats.org/officeDocument/2006/relationships/slide" Target="slide12.xml"/><Relationship Id="rId7" Type="http://schemas.openxmlformats.org/officeDocument/2006/relationships/slide" Target="slide17.xml"/><Relationship Id="rId12" Type="http://schemas.openxmlformats.org/officeDocument/2006/relationships/slide" Target="slide16.xml"/><Relationship Id="rId17" Type="http://schemas.microsoft.com/office/2007/relationships/hdphoto" Target="../media/hdphoto1.wdp"/><Relationship Id="rId2" Type="http://schemas.openxmlformats.org/officeDocument/2006/relationships/notesSlide" Target="../notesSlides/notesSlide4.xml"/><Relationship Id="rId16"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22.jpg"/><Relationship Id="rId11" Type="http://schemas.openxmlformats.org/officeDocument/2006/relationships/slide" Target="slide14.xml"/><Relationship Id="rId5" Type="http://schemas.openxmlformats.org/officeDocument/2006/relationships/slide" Target="slide5.xml"/><Relationship Id="rId15" Type="http://schemas.openxmlformats.org/officeDocument/2006/relationships/image" Target="../media/image27.png"/><Relationship Id="rId10" Type="http://schemas.openxmlformats.org/officeDocument/2006/relationships/image" Target="../media/image24.png"/><Relationship Id="rId4" Type="http://schemas.openxmlformats.org/officeDocument/2006/relationships/image" Target="../media/image21.jpg"/><Relationship Id="rId9" Type="http://schemas.openxmlformats.org/officeDocument/2006/relationships/slide" Target="slide4.xml"/><Relationship Id="rId14"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png"/><Relationship Id="rId18" Type="http://schemas.openxmlformats.org/officeDocument/2006/relationships/image" Target="../media/image29.png"/><Relationship Id="rId3" Type="http://schemas.openxmlformats.org/officeDocument/2006/relationships/image" Target="../media/image28.png"/><Relationship Id="rId7" Type="http://schemas.microsoft.com/office/2007/relationships/hdphoto" Target="../media/hdphoto3.wdp"/><Relationship Id="rId12" Type="http://schemas.microsoft.com/office/2007/relationships/hdphoto" Target="../media/hdphoto5.wdp"/><Relationship Id="rId17" Type="http://schemas.openxmlformats.org/officeDocument/2006/relationships/image" Target="../media/image20.gif"/><Relationship Id="rId2" Type="http://schemas.openxmlformats.org/officeDocument/2006/relationships/notesSlide" Target="../notesSlides/notesSlide5.xml"/><Relationship Id="rId16" Type="http://schemas.microsoft.com/office/2007/relationships/hdphoto" Target="../media/hdphoto6.wdp"/><Relationship Id="rId20" Type="http://schemas.microsoft.com/office/2007/relationships/hdphoto" Target="../media/hdphoto1.wdp"/><Relationship Id="rId1" Type="http://schemas.openxmlformats.org/officeDocument/2006/relationships/slideLayout" Target="../slideLayouts/slideLayout6.xml"/><Relationship Id="rId6" Type="http://schemas.openxmlformats.org/officeDocument/2006/relationships/image" Target="../media/image13.png"/><Relationship Id="rId11" Type="http://schemas.openxmlformats.org/officeDocument/2006/relationships/image" Target="../media/image16.png"/><Relationship Id="rId5" Type="http://schemas.openxmlformats.org/officeDocument/2006/relationships/image" Target="../media/image11.gif"/><Relationship Id="rId15" Type="http://schemas.openxmlformats.org/officeDocument/2006/relationships/image" Target="../media/image19.png"/><Relationship Id="rId10" Type="http://schemas.openxmlformats.org/officeDocument/2006/relationships/image" Target="../media/image15.png"/><Relationship Id="rId19" Type="http://schemas.openxmlformats.org/officeDocument/2006/relationships/image" Target="../media/image30.png"/><Relationship Id="rId4" Type="http://schemas.microsoft.com/office/2007/relationships/hdphoto" Target="../media/hdphoto7.wdp"/><Relationship Id="rId9" Type="http://schemas.microsoft.com/office/2007/relationships/hdphoto" Target="../media/hdphoto4.wdp"/><Relationship Id="rId14" Type="http://schemas.openxmlformats.org/officeDocument/2006/relationships/image" Target="../media/image18.gif"/></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6.xml"/><Relationship Id="rId7" Type="http://schemas.openxmlformats.org/officeDocument/2006/relationships/image" Target="../media/image31.gif"/><Relationship Id="rId2" Type="http://schemas.openxmlformats.org/officeDocument/2006/relationships/slideLayout" Target="../slideLayouts/slideLayout2.xml"/><Relationship Id="rId1" Type="http://schemas.openxmlformats.org/officeDocument/2006/relationships/video" Target="https://www.youtube.com/embed/zJIZ3mO0PUQ" TargetMode="External"/><Relationship Id="rId6" Type="http://schemas.openxmlformats.org/officeDocument/2006/relationships/image" Target="../media/image20.gif"/><Relationship Id="rId5" Type="http://schemas.openxmlformats.org/officeDocument/2006/relationships/hyperlink" Target="https://www.youtube.com/watch?v=Cbq5NKH6xBs&amp;list=PLABV7PGuN1lDfsiLewPfohUFYPGIficsQ" TargetMode="External"/><Relationship Id="rId10" Type="http://schemas.openxmlformats.org/officeDocument/2006/relationships/image" Target="../media/image33.jpeg"/><Relationship Id="rId4" Type="http://schemas.openxmlformats.org/officeDocument/2006/relationships/image" Target="../media/image29.png"/><Relationship Id="rId9" Type="http://schemas.microsoft.com/office/2007/relationships/hdphoto" Target="../media/hdphoto8.wdp"/></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2.jpg"/><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5.jpg"/><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3">
            <a:extLst>
              <a:ext uri="{28A0092B-C50C-407E-A947-70E740481C1C}">
                <a14:useLocalDpi xmlns:a14="http://schemas.microsoft.com/office/drawing/2010/main" val="0"/>
              </a:ext>
            </a:extLst>
          </a:blip>
          <a:srcRect t="28575" b="30100"/>
          <a:stretch/>
        </p:blipFill>
        <p:spPr>
          <a:xfrm>
            <a:off x="3471253" y="5911327"/>
            <a:ext cx="7179598" cy="946673"/>
          </a:xfrm>
          <a:prstGeom prst="rect">
            <a:avLst/>
          </a:prstGeom>
        </p:spPr>
      </p:pic>
      <p:sp>
        <p:nvSpPr>
          <p:cNvPr id="3" name="TextBox 2"/>
          <p:cNvSpPr txBox="1"/>
          <p:nvPr/>
        </p:nvSpPr>
        <p:spPr>
          <a:xfrm>
            <a:off x="91298" y="527124"/>
            <a:ext cx="5846923" cy="923330"/>
          </a:xfrm>
          <a:prstGeom prst="rect">
            <a:avLst/>
          </a:prstGeom>
          <a:blipFill dpi="0" rotWithShape="1">
            <a:blip r:embed="rId4">
              <a:extLst>
                <a:ext uri="{28A0092B-C50C-407E-A947-70E740481C1C}">
                  <a14:useLocalDpi xmlns:a14="http://schemas.microsoft.com/office/drawing/2010/main" val="0"/>
                </a:ext>
              </a:extLst>
            </a:blip>
            <a:srcRect/>
            <a:stretch>
              <a:fillRect/>
            </a:stretch>
          </a:blipFill>
        </p:spPr>
        <p:txBody>
          <a:bodyPr wrap="square" rtlCol="0">
            <a:spAutoFit/>
          </a:bodyPr>
          <a:lstStyle/>
          <a:p>
            <a:r>
              <a:rPr lang="en-US" sz="5400" b="1" dirty="0" smtClean="0">
                <a:solidFill>
                  <a:schemeClr val="bg1"/>
                </a:solidFill>
              </a:rPr>
              <a:t>LEVENDE OCEANEN</a:t>
            </a:r>
            <a:endParaRPr lang="nl-NL" sz="5400" b="1" dirty="0">
              <a:solidFill>
                <a:schemeClr val="bg1"/>
              </a:solidFill>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23653" y="3766324"/>
            <a:ext cx="2846900" cy="2538412"/>
          </a:xfrm>
          <a:prstGeom prst="rect">
            <a:avLst/>
          </a:prstGeom>
          <a:effectLst>
            <a:outerShdw blurRad="50800" dist="38100" dir="2700000" algn="tl" rotWithShape="0">
              <a:prstClr val="black">
                <a:alpha val="40000"/>
              </a:prstClr>
            </a:outerShdw>
          </a:effectLst>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3071" y="4524375"/>
            <a:ext cx="4572000" cy="2333625"/>
          </a:xfrm>
          <a:prstGeom prst="rect">
            <a:avLst/>
          </a:prstGeom>
          <a:effectLst>
            <a:outerShdw blurRad="50800" dist="38100" dir="2700000" algn="tl" rotWithShape="0">
              <a:prstClr val="black">
                <a:alpha val="40000"/>
              </a:prstClr>
            </a:outerShdw>
          </a:effectLst>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12025" y="5831955"/>
            <a:ext cx="952748" cy="932816"/>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66560" y="852337"/>
            <a:ext cx="3725681" cy="2052610"/>
          </a:xfrm>
          <a:prstGeom prst="rect">
            <a:avLst/>
          </a:prstGeom>
          <a:effectLst>
            <a:outerShdw blurRad="50800" dist="38100" dir="2700000" algn="tl" rotWithShape="0">
              <a:prstClr val="black">
                <a:alpha val="40000"/>
              </a:prstClr>
            </a:outerShdw>
          </a:effectLst>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0173594" y="1095375"/>
            <a:ext cx="2028825" cy="5762625"/>
          </a:xfrm>
          <a:prstGeom prst="rect">
            <a:avLst/>
          </a:prstGeom>
          <a:effectLst>
            <a:outerShdw blurRad="50800" dist="38100" dir="2700000" algn="tl" rotWithShape="0">
              <a:prstClr val="black">
                <a:alpha val="40000"/>
              </a:prstClr>
            </a:outerShdw>
          </a:effectLst>
        </p:spPr>
      </p:pic>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934651" y="5934987"/>
            <a:ext cx="2332101" cy="1166051"/>
          </a:xfrm>
          <a:prstGeom prst="rect">
            <a:avLst/>
          </a:prstGeom>
        </p:spPr>
      </p:pic>
      <p:sp>
        <p:nvSpPr>
          <p:cNvPr id="2" name="TextBox 1"/>
          <p:cNvSpPr txBox="1"/>
          <p:nvPr/>
        </p:nvSpPr>
        <p:spPr>
          <a:xfrm>
            <a:off x="281353" y="1773706"/>
            <a:ext cx="5878175" cy="1384995"/>
          </a:xfrm>
          <a:prstGeom prst="rect">
            <a:avLst/>
          </a:prstGeom>
          <a:noFill/>
        </p:spPr>
        <p:txBody>
          <a:bodyPr wrap="square" rtlCol="0">
            <a:spAutoFit/>
          </a:bodyPr>
          <a:lstStyle/>
          <a:p>
            <a:pPr algn="ctr"/>
            <a:r>
              <a:rPr lang="en-US" sz="2800" b="1" dirty="0" err="1" smtClean="0">
                <a:solidFill>
                  <a:srgbClr val="5B8F22"/>
                </a:solidFill>
              </a:rPr>
              <a:t>Bekijk</a:t>
            </a:r>
            <a:r>
              <a:rPr lang="en-US" sz="2800" b="1" dirty="0" smtClean="0">
                <a:solidFill>
                  <a:srgbClr val="5B8F22"/>
                </a:solidFill>
              </a:rPr>
              <a:t> het virtual-</a:t>
            </a:r>
            <a:r>
              <a:rPr lang="en-US" sz="2800" b="1" dirty="0" err="1" smtClean="0">
                <a:solidFill>
                  <a:srgbClr val="5B8F22"/>
                </a:solidFill>
              </a:rPr>
              <a:t>realityfilmpje</a:t>
            </a:r>
            <a:r>
              <a:rPr lang="en-US" sz="2800" b="1" dirty="0" smtClean="0">
                <a:solidFill>
                  <a:srgbClr val="5B8F22"/>
                </a:solidFill>
              </a:rPr>
              <a:t> </a:t>
            </a:r>
            <a:r>
              <a:rPr lang="en-US" sz="2800" b="1" dirty="0" smtClean="0">
                <a:solidFill>
                  <a:srgbClr val="5B8F22"/>
                </a:solidFill>
              </a:rPr>
              <a:t>(act.gp/</a:t>
            </a:r>
            <a:r>
              <a:rPr lang="en-US" sz="2800" b="1" dirty="0" err="1" smtClean="0">
                <a:solidFill>
                  <a:srgbClr val="5B8F22"/>
                </a:solidFill>
              </a:rPr>
              <a:t>vroceanen</a:t>
            </a:r>
            <a:r>
              <a:rPr lang="en-US" sz="2800" b="1" dirty="0" smtClean="0">
                <a:solidFill>
                  <a:srgbClr val="5B8F22"/>
                </a:solidFill>
              </a:rPr>
              <a:t>) </a:t>
            </a:r>
            <a:r>
              <a:rPr lang="en-US" sz="2800" b="1" dirty="0" err="1" smtClean="0">
                <a:solidFill>
                  <a:srgbClr val="5B8F22"/>
                </a:solidFill>
              </a:rPr>
              <a:t>en</a:t>
            </a:r>
            <a:r>
              <a:rPr lang="en-US" sz="2800" b="1" dirty="0" smtClean="0">
                <a:solidFill>
                  <a:srgbClr val="5B8F22"/>
                </a:solidFill>
              </a:rPr>
              <a:t> </a:t>
            </a:r>
            <a:r>
              <a:rPr lang="en-US" sz="2800" b="1" dirty="0" err="1" smtClean="0">
                <a:solidFill>
                  <a:srgbClr val="5B8F22"/>
                </a:solidFill>
              </a:rPr>
              <a:t>duik</a:t>
            </a:r>
            <a:r>
              <a:rPr lang="en-US" sz="2800" b="1" dirty="0" smtClean="0">
                <a:solidFill>
                  <a:srgbClr val="5B8F22"/>
                </a:solidFill>
              </a:rPr>
              <a:t> </a:t>
            </a:r>
            <a:r>
              <a:rPr lang="en-US" sz="2800" b="1" dirty="0" err="1" smtClean="0">
                <a:solidFill>
                  <a:srgbClr val="5B8F22"/>
                </a:solidFill>
              </a:rPr>
              <a:t>snel</a:t>
            </a:r>
            <a:r>
              <a:rPr lang="en-US" sz="2800" b="1" dirty="0" smtClean="0">
                <a:solidFill>
                  <a:srgbClr val="5B8F22"/>
                </a:solidFill>
              </a:rPr>
              <a:t> </a:t>
            </a:r>
            <a:r>
              <a:rPr lang="en-US" sz="2800" b="1" dirty="0" err="1" smtClean="0">
                <a:solidFill>
                  <a:srgbClr val="5B8F22"/>
                </a:solidFill>
              </a:rPr>
              <a:t>onder</a:t>
            </a:r>
            <a:r>
              <a:rPr lang="en-US" sz="2800" b="1" dirty="0" smtClean="0">
                <a:solidFill>
                  <a:srgbClr val="5B8F22"/>
                </a:solidFill>
              </a:rPr>
              <a:t> water.</a:t>
            </a:r>
            <a:endParaRPr lang="nl-NL" sz="2400" b="1" dirty="0">
              <a:solidFill>
                <a:srgbClr val="5B8F22"/>
              </a:solidFill>
            </a:endParaRPr>
          </a:p>
        </p:txBody>
      </p:sp>
      <p:pic>
        <p:nvPicPr>
          <p:cNvPr id="19" name="Picture 18"/>
          <p:cNvPicPr/>
          <p:nvPr/>
        </p:nvPicPr>
        <p:blipFill>
          <a:blip r:embed="rId11" cstate="print">
            <a:duotone>
              <a:prstClr val="black"/>
              <a:srgbClr val="88F818">
                <a:tint val="45000"/>
                <a:satMod val="400000"/>
              </a:srgbClr>
            </a:duotone>
            <a:extLst>
              <a:ext uri="{BEBA8EAE-BF5A-486C-A8C5-ECC9F3942E4B}">
                <a14:imgProps xmlns:a14="http://schemas.microsoft.com/office/drawing/2010/main">
                  <a14:imgLayer r:embed="rId12">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9320791" y="85499"/>
            <a:ext cx="2779910" cy="441625"/>
          </a:xfrm>
          <a:prstGeom prst="rect">
            <a:avLst/>
          </a:prstGeom>
        </p:spPr>
      </p:pic>
      <p:sp>
        <p:nvSpPr>
          <p:cNvPr id="20" name="TextBox 19"/>
          <p:cNvSpPr txBox="1"/>
          <p:nvPr/>
        </p:nvSpPr>
        <p:spPr>
          <a:xfrm>
            <a:off x="3592051" y="3542645"/>
            <a:ext cx="5878175" cy="892552"/>
          </a:xfrm>
          <a:prstGeom prst="rect">
            <a:avLst/>
          </a:prstGeom>
          <a:noFill/>
        </p:spPr>
        <p:txBody>
          <a:bodyPr wrap="square" rtlCol="0">
            <a:spAutoFit/>
          </a:bodyPr>
          <a:lstStyle/>
          <a:p>
            <a:pPr algn="ctr"/>
            <a:r>
              <a:rPr lang="en-US" sz="2800" b="1" dirty="0" err="1" smtClean="0">
                <a:solidFill>
                  <a:srgbClr val="5B8F22"/>
                </a:solidFill>
              </a:rPr>
              <a:t>Wat</a:t>
            </a:r>
            <a:r>
              <a:rPr lang="en-US" sz="2800" b="1" dirty="0" smtClean="0">
                <a:solidFill>
                  <a:srgbClr val="5B8F22"/>
                </a:solidFill>
              </a:rPr>
              <a:t> </a:t>
            </a:r>
            <a:r>
              <a:rPr lang="en-US" sz="2800" b="1" dirty="0" err="1" smtClean="0">
                <a:solidFill>
                  <a:srgbClr val="5B8F22"/>
                </a:solidFill>
              </a:rPr>
              <a:t>weten</a:t>
            </a:r>
            <a:r>
              <a:rPr lang="en-US" sz="2800" b="1" dirty="0" smtClean="0">
                <a:solidFill>
                  <a:srgbClr val="5B8F22"/>
                </a:solidFill>
              </a:rPr>
              <a:t> </a:t>
            </a:r>
            <a:r>
              <a:rPr lang="en-US" sz="2800" b="1" dirty="0" err="1" smtClean="0">
                <a:solidFill>
                  <a:srgbClr val="5B8F22"/>
                </a:solidFill>
              </a:rPr>
              <a:t>jullie</a:t>
            </a:r>
            <a:r>
              <a:rPr lang="en-US" sz="2800" b="1" dirty="0" smtClean="0">
                <a:solidFill>
                  <a:srgbClr val="5B8F22"/>
                </a:solidFill>
              </a:rPr>
              <a:t> al over de </a:t>
            </a:r>
            <a:r>
              <a:rPr lang="en-US" sz="2800" b="1" dirty="0" err="1" smtClean="0">
                <a:solidFill>
                  <a:srgbClr val="5B8F22"/>
                </a:solidFill>
              </a:rPr>
              <a:t>oceanen</a:t>
            </a:r>
            <a:r>
              <a:rPr lang="en-US" sz="2800" b="1" dirty="0" smtClean="0">
                <a:solidFill>
                  <a:srgbClr val="5B8F22"/>
                </a:solidFill>
              </a:rPr>
              <a:t>? </a:t>
            </a:r>
            <a:r>
              <a:rPr lang="en-US" sz="2400" b="1" dirty="0" err="1" smtClean="0">
                <a:solidFill>
                  <a:srgbClr val="5B8F22"/>
                </a:solidFill>
              </a:rPr>
              <a:t>Maak</a:t>
            </a:r>
            <a:r>
              <a:rPr lang="en-US" sz="2400" b="1" dirty="0" smtClean="0">
                <a:solidFill>
                  <a:srgbClr val="5B8F22"/>
                </a:solidFill>
              </a:rPr>
              <a:t> </a:t>
            </a:r>
            <a:r>
              <a:rPr lang="en-US" sz="2400" b="1" dirty="0" err="1" smtClean="0">
                <a:solidFill>
                  <a:srgbClr val="5B8F22"/>
                </a:solidFill>
              </a:rPr>
              <a:t>een</a:t>
            </a:r>
            <a:r>
              <a:rPr lang="en-US" sz="2400" b="1" dirty="0" smtClean="0">
                <a:solidFill>
                  <a:srgbClr val="5B8F22"/>
                </a:solidFill>
              </a:rPr>
              <a:t> </a:t>
            </a:r>
            <a:r>
              <a:rPr lang="en-US" sz="2400" b="1" dirty="0" err="1" smtClean="0">
                <a:solidFill>
                  <a:srgbClr val="5B8F22"/>
                </a:solidFill>
              </a:rPr>
              <a:t>mindmap</a:t>
            </a:r>
            <a:r>
              <a:rPr lang="en-US" sz="2400" b="1" dirty="0" smtClean="0">
                <a:solidFill>
                  <a:srgbClr val="5B8F22"/>
                </a:solidFill>
              </a:rPr>
              <a:t> </a:t>
            </a:r>
            <a:r>
              <a:rPr lang="en-US" sz="2400" b="1" dirty="0" err="1" smtClean="0">
                <a:solidFill>
                  <a:srgbClr val="5B8F22"/>
                </a:solidFill>
              </a:rPr>
              <a:t>en</a:t>
            </a:r>
            <a:r>
              <a:rPr lang="en-US" sz="2400" b="1" dirty="0" smtClean="0">
                <a:solidFill>
                  <a:srgbClr val="5B8F22"/>
                </a:solidFill>
              </a:rPr>
              <a:t> </a:t>
            </a:r>
            <a:r>
              <a:rPr lang="en-US" sz="2400" b="1" dirty="0" err="1" smtClean="0">
                <a:solidFill>
                  <a:srgbClr val="5B8F22"/>
                </a:solidFill>
              </a:rPr>
              <a:t>schrijf</a:t>
            </a:r>
            <a:r>
              <a:rPr lang="en-US" sz="2400" b="1" dirty="0" smtClean="0">
                <a:solidFill>
                  <a:srgbClr val="5B8F22"/>
                </a:solidFill>
              </a:rPr>
              <a:t> </a:t>
            </a:r>
            <a:r>
              <a:rPr lang="en-US" sz="2400" b="1" dirty="0" err="1" smtClean="0">
                <a:solidFill>
                  <a:srgbClr val="5B8F22"/>
                </a:solidFill>
              </a:rPr>
              <a:t>alles</a:t>
            </a:r>
            <a:r>
              <a:rPr lang="en-US" sz="2400" b="1" dirty="0" smtClean="0">
                <a:solidFill>
                  <a:srgbClr val="5B8F22"/>
                </a:solidFill>
              </a:rPr>
              <a:t> op!</a:t>
            </a:r>
            <a:endParaRPr lang="nl-NL" sz="2400" b="1" dirty="0">
              <a:solidFill>
                <a:srgbClr val="5B8F22"/>
              </a:solidFill>
            </a:endParaRPr>
          </a:p>
        </p:txBody>
      </p:sp>
    </p:spTree>
    <p:extLst>
      <p:ext uri="{BB962C8B-B14F-4D97-AF65-F5344CB8AC3E}">
        <p14:creationId xmlns:p14="http://schemas.microsoft.com/office/powerpoint/2010/main" val="1968985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t="1" b="40693"/>
          <a:stretch/>
        </p:blipFill>
        <p:spPr>
          <a:xfrm>
            <a:off x="204148" y="1515959"/>
            <a:ext cx="6437283" cy="4576231"/>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p:txBody>
          <a:bodyPr/>
          <a:lstStyle/>
          <a:p>
            <a:r>
              <a:rPr lang="en-US" dirty="0" smtClean="0"/>
              <a:t> </a:t>
            </a:r>
            <a:endParaRPr lang="nl-NL" dirty="0"/>
          </a:p>
        </p:txBody>
      </p:sp>
      <p:sp>
        <p:nvSpPr>
          <p:cNvPr id="10" name="TextBox 9"/>
          <p:cNvSpPr txBox="1"/>
          <p:nvPr/>
        </p:nvSpPr>
        <p:spPr>
          <a:xfrm>
            <a:off x="1409847" y="3043666"/>
            <a:ext cx="5077609" cy="3046988"/>
          </a:xfrm>
          <a:prstGeom prst="rect">
            <a:avLst/>
          </a:prstGeom>
          <a:noFill/>
        </p:spPr>
        <p:txBody>
          <a:bodyPr wrap="square" rtlCol="0">
            <a:spAutoFit/>
          </a:bodyPr>
          <a:lstStyle/>
          <a:p>
            <a:r>
              <a:rPr lang="en-US" sz="2400" dirty="0" smtClean="0"/>
              <a:t>In de </a:t>
            </a:r>
            <a:r>
              <a:rPr lang="en-US" sz="2400" dirty="0" err="1" smtClean="0"/>
              <a:t>vorige</a:t>
            </a:r>
            <a:r>
              <a:rPr lang="en-US" sz="2400" dirty="0" smtClean="0"/>
              <a:t> </a:t>
            </a:r>
            <a:r>
              <a:rPr lang="en-US" sz="2400" dirty="0" err="1" smtClean="0"/>
              <a:t>afbeeldingen</a:t>
            </a:r>
            <a:r>
              <a:rPr lang="en-US" sz="2400" dirty="0" smtClean="0"/>
              <a:t> </a:t>
            </a:r>
            <a:r>
              <a:rPr lang="en-US" sz="2400" dirty="0" err="1" smtClean="0"/>
              <a:t>zag</a:t>
            </a:r>
            <a:r>
              <a:rPr lang="en-US" sz="2400" dirty="0" smtClean="0"/>
              <a:t> je hoe </a:t>
            </a:r>
          </a:p>
          <a:p>
            <a:r>
              <a:rPr lang="en-US" sz="2400" dirty="0" err="1"/>
              <a:t>a</a:t>
            </a:r>
            <a:r>
              <a:rPr lang="en-US" sz="2400" dirty="0" err="1" smtClean="0"/>
              <a:t>fval</a:t>
            </a:r>
            <a:r>
              <a:rPr lang="en-US" sz="2400" dirty="0" smtClean="0"/>
              <a:t> van het land </a:t>
            </a:r>
            <a:r>
              <a:rPr lang="en-US" sz="2400" dirty="0" smtClean="0"/>
              <a:t>in </a:t>
            </a:r>
            <a:r>
              <a:rPr lang="en-US" sz="2400" dirty="0" smtClean="0"/>
              <a:t>de zee </a:t>
            </a:r>
            <a:r>
              <a:rPr lang="en-US" sz="2400" dirty="0" err="1" smtClean="0"/>
              <a:t>terecht</a:t>
            </a:r>
            <a:r>
              <a:rPr lang="en-US" sz="2400" dirty="0" smtClean="0"/>
              <a:t> </a:t>
            </a:r>
            <a:r>
              <a:rPr lang="en-US" sz="2400" dirty="0" err="1" smtClean="0"/>
              <a:t>kan</a:t>
            </a:r>
            <a:r>
              <a:rPr lang="en-US" sz="2400" dirty="0" smtClean="0"/>
              <a:t> </a:t>
            </a:r>
            <a:r>
              <a:rPr lang="en-US" sz="2400" dirty="0" err="1" smtClean="0"/>
              <a:t>komen</a:t>
            </a:r>
            <a:r>
              <a:rPr lang="en-US" sz="2400" dirty="0" smtClean="0"/>
              <a:t>. </a:t>
            </a:r>
          </a:p>
          <a:p>
            <a:endParaRPr lang="en-US" sz="2400" dirty="0" smtClean="0"/>
          </a:p>
          <a:p>
            <a:r>
              <a:rPr lang="en-US" sz="2400" dirty="0" err="1" smtClean="0"/>
              <a:t>Gebruik</a:t>
            </a:r>
            <a:r>
              <a:rPr lang="en-US" sz="2400" dirty="0" smtClean="0"/>
              <a:t> de atlas of Google Maps </a:t>
            </a:r>
            <a:r>
              <a:rPr lang="en-US" sz="2400" dirty="0" err="1" smtClean="0"/>
              <a:t>en</a:t>
            </a:r>
            <a:r>
              <a:rPr lang="en-US" sz="2400" dirty="0" smtClean="0"/>
              <a:t> </a:t>
            </a:r>
            <a:br>
              <a:rPr lang="en-US" sz="2400" dirty="0" smtClean="0"/>
            </a:br>
            <a:r>
              <a:rPr lang="en-US" sz="2400" dirty="0" err="1" smtClean="0"/>
              <a:t>schrijf</a:t>
            </a:r>
            <a:r>
              <a:rPr lang="en-US" sz="2400" dirty="0" smtClean="0"/>
              <a:t> op je </a:t>
            </a:r>
            <a:r>
              <a:rPr lang="en-US" sz="2400" dirty="0" err="1" smtClean="0"/>
              <a:t>werkblad</a:t>
            </a:r>
            <a:r>
              <a:rPr lang="en-US" sz="2400" dirty="0" smtClean="0"/>
              <a:t> via </a:t>
            </a:r>
            <a:r>
              <a:rPr lang="en-US" sz="2400" dirty="0" err="1" smtClean="0"/>
              <a:t>welke</a:t>
            </a:r>
            <a:r>
              <a:rPr lang="en-US" sz="2400" dirty="0" smtClean="0"/>
              <a:t> </a:t>
            </a:r>
            <a:r>
              <a:rPr lang="en-US" sz="2400" dirty="0" err="1" smtClean="0"/>
              <a:t>rivieren</a:t>
            </a:r>
            <a:r>
              <a:rPr lang="en-US" sz="2400" dirty="0" smtClean="0"/>
              <a:t> </a:t>
            </a:r>
          </a:p>
          <a:p>
            <a:r>
              <a:rPr lang="en-US" sz="2400" dirty="0" err="1" smtClean="0"/>
              <a:t>afval</a:t>
            </a:r>
            <a:r>
              <a:rPr lang="en-US" sz="2400" dirty="0" smtClean="0"/>
              <a:t> </a:t>
            </a:r>
            <a:r>
              <a:rPr lang="en-US" sz="2400" dirty="0" err="1" smtClean="0"/>
              <a:t>uit</a:t>
            </a:r>
            <a:r>
              <a:rPr lang="en-US" sz="2400" dirty="0" smtClean="0"/>
              <a:t> </a:t>
            </a:r>
            <a:r>
              <a:rPr lang="en-US" sz="2400" dirty="0" err="1" smtClean="0"/>
              <a:t>jouw</a:t>
            </a:r>
            <a:r>
              <a:rPr lang="en-US" sz="2400" dirty="0" smtClean="0"/>
              <a:t> </a:t>
            </a:r>
            <a:r>
              <a:rPr lang="en-US" sz="2400" dirty="0" err="1" smtClean="0"/>
              <a:t>buurt</a:t>
            </a:r>
            <a:r>
              <a:rPr lang="en-US" sz="2400" dirty="0" smtClean="0"/>
              <a:t> in de </a:t>
            </a:r>
            <a:r>
              <a:rPr lang="en-US" sz="2400" dirty="0" err="1" smtClean="0"/>
              <a:t>Noordzee</a:t>
            </a:r>
            <a:r>
              <a:rPr lang="en-US" sz="2400" dirty="0" smtClean="0"/>
              <a:t> </a:t>
            </a:r>
          </a:p>
          <a:p>
            <a:r>
              <a:rPr lang="en-US" sz="2400" dirty="0" err="1" smtClean="0"/>
              <a:t>terecht</a:t>
            </a:r>
            <a:r>
              <a:rPr lang="en-US" sz="2400" dirty="0" smtClean="0"/>
              <a:t> </a:t>
            </a:r>
            <a:r>
              <a:rPr lang="en-US" sz="2400" dirty="0" err="1" smtClean="0"/>
              <a:t>komt</a:t>
            </a:r>
            <a:r>
              <a:rPr lang="en-US" sz="2400" dirty="0" smtClean="0"/>
              <a:t>.</a:t>
            </a:r>
            <a:endParaRPr lang="nl-NL" sz="2400" dirty="0"/>
          </a:p>
        </p:txBody>
      </p:sp>
      <p:sp>
        <p:nvSpPr>
          <p:cNvPr id="7" name="TextBox 6"/>
          <p:cNvSpPr txBox="1"/>
          <p:nvPr/>
        </p:nvSpPr>
        <p:spPr>
          <a:xfrm>
            <a:off x="0" y="399911"/>
            <a:ext cx="4970035" cy="769441"/>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p:spPr>
        <p:txBody>
          <a:bodyPr wrap="square" rtlCol="0">
            <a:spAutoFit/>
          </a:bodyPr>
          <a:lstStyle/>
          <a:p>
            <a:r>
              <a:rPr lang="en-US" sz="4400" b="1" dirty="0" smtClean="0">
                <a:solidFill>
                  <a:schemeClr val="bg1"/>
                </a:solidFill>
              </a:rPr>
              <a:t> 1: VERVUILING</a:t>
            </a:r>
            <a:endParaRPr lang="nl-NL" sz="4400" b="1" dirty="0">
              <a:solidFill>
                <a:schemeClr val="bg1"/>
              </a:solidFill>
            </a:endParaRPr>
          </a:p>
        </p:txBody>
      </p:sp>
      <p:sp>
        <p:nvSpPr>
          <p:cNvPr id="11" name="TextBox 10"/>
          <p:cNvSpPr txBox="1"/>
          <p:nvPr/>
        </p:nvSpPr>
        <p:spPr>
          <a:xfrm>
            <a:off x="1409847" y="2550953"/>
            <a:ext cx="3987251" cy="461665"/>
          </a:xfrm>
          <a:prstGeom prst="rect">
            <a:avLst/>
          </a:prstGeom>
          <a:noFill/>
        </p:spPr>
        <p:txBody>
          <a:bodyPr wrap="square" rtlCol="0">
            <a:spAutoFit/>
          </a:bodyPr>
          <a:lstStyle/>
          <a:p>
            <a:r>
              <a:rPr lang="en-US" sz="2400" b="1" dirty="0" err="1" smtClean="0"/>
              <a:t>Opdracht</a:t>
            </a:r>
            <a:r>
              <a:rPr lang="en-US" sz="2400" b="1" dirty="0" smtClean="0"/>
              <a:t> 2</a:t>
            </a:r>
            <a:r>
              <a:rPr lang="en-US" sz="2400" dirty="0" smtClean="0"/>
              <a:t>: </a:t>
            </a:r>
            <a:r>
              <a:rPr lang="en-US" sz="2400" dirty="0" err="1"/>
              <a:t>a</a:t>
            </a:r>
            <a:r>
              <a:rPr lang="en-US" sz="2400" dirty="0" err="1" smtClean="0"/>
              <a:t>fval</a:t>
            </a:r>
            <a:r>
              <a:rPr lang="en-US" sz="2400" dirty="0" smtClean="0"/>
              <a:t> in de zee</a:t>
            </a:r>
            <a:endParaRPr lang="nl-NL" sz="2400" dirty="0"/>
          </a:p>
        </p:txBody>
      </p:sp>
      <p:sp>
        <p:nvSpPr>
          <p:cNvPr id="25" name="Flowchart: Extract 24">
            <a:hlinkClick r:id="rId5" action="ppaction://hlinksldjump"/>
          </p:cNvPr>
          <p:cNvSpPr/>
          <p:nvPr/>
        </p:nvSpPr>
        <p:spPr>
          <a:xfrm rot="5400000" flipH="1" flipV="1">
            <a:off x="207693" y="6288166"/>
            <a:ext cx="382939" cy="509946"/>
          </a:xfrm>
          <a:prstGeom prst="flowChartExtra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nl-NL"/>
          </a:p>
        </p:txBody>
      </p:sp>
      <p:sp>
        <p:nvSpPr>
          <p:cNvPr id="24" name="Flowchart: Extract 23">
            <a:hlinkClick r:id="" action="ppaction://hlinkshowjump?jump=nextslide"/>
          </p:cNvPr>
          <p:cNvSpPr/>
          <p:nvPr/>
        </p:nvSpPr>
        <p:spPr>
          <a:xfrm rot="5400000">
            <a:off x="11654260" y="6298603"/>
            <a:ext cx="382939" cy="509946"/>
          </a:xfrm>
          <a:prstGeom prst="flowChartExtra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nl-NL"/>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432410">
            <a:off x="6582649" y="444692"/>
            <a:ext cx="4025967" cy="4005035"/>
          </a:xfrm>
          <a:prstGeom prst="rect">
            <a:avLst/>
          </a:prstGeom>
          <a:effectLst>
            <a:outerShdw blurRad="50800" dist="38100" dir="2700000" algn="tl" rotWithShape="0">
              <a:prstClr val="black">
                <a:alpha val="40000"/>
              </a:prstClr>
            </a:outerShdw>
          </a:effectLst>
        </p:spPr>
      </p:pic>
      <p:pic>
        <p:nvPicPr>
          <p:cNvPr id="28" name="Picture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15221">
            <a:off x="7820127" y="-205351"/>
            <a:ext cx="860698" cy="884279"/>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22846">
            <a:off x="8385651" y="3740279"/>
            <a:ext cx="3608352" cy="2405568"/>
          </a:xfrm>
          <a:prstGeom prst="rect">
            <a:avLst/>
          </a:prstGeom>
          <a:ln w="38100">
            <a:solidFill>
              <a:schemeClr val="bg1"/>
            </a:solidFill>
          </a:ln>
          <a:effectLst>
            <a:outerShdw blurRad="50800" dist="38100" dir="2700000" algn="tl" rotWithShape="0">
              <a:prstClr val="black">
                <a:alpha val="40000"/>
              </a:prstClr>
            </a:outerShdw>
          </a:effectLst>
        </p:spPr>
      </p:pic>
      <p:pic>
        <p:nvPicPr>
          <p:cNvPr id="29" name="Picture 28"/>
          <p:cNvPicPr>
            <a:picLocks noChangeAspect="1"/>
          </p:cNvPicPr>
          <p:nvPr/>
        </p:nvPicPr>
        <p:blipFill>
          <a:blip r:embed="rId9">
            <a:duotone>
              <a:prstClr val="black"/>
              <a:srgbClr val="D9C3A5">
                <a:tint val="50000"/>
                <a:satMod val="180000"/>
              </a:srgbClr>
            </a:duotone>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tretch>
            <a:fillRect/>
          </a:stretch>
        </p:blipFill>
        <p:spPr>
          <a:xfrm rot="1206949">
            <a:off x="9949435" y="2902821"/>
            <a:ext cx="860698" cy="884279"/>
          </a:xfrm>
          <a:prstGeom prst="rect">
            <a:avLst/>
          </a:prstGeom>
        </p:spPr>
      </p:pic>
      <p:pic>
        <p:nvPicPr>
          <p:cNvPr id="13" name="Picture 12"/>
          <p:cNvPicPr>
            <a:picLocks noChangeAspect="1"/>
          </p:cNvPicPr>
          <p:nvPr/>
        </p:nvPicPr>
        <p:blipFill>
          <a:blip r:embed="rId11" cstate="print">
            <a:extLst>
              <a:ext uri="{BEBA8EAE-BF5A-486C-A8C5-ECC9F3942E4B}">
                <a14:imgProps xmlns:a14="http://schemas.microsoft.com/office/drawing/2010/main">
                  <a14:imgLayer r:embed="rId12">
                    <a14:imgEffect>
                      <a14:colorTemperature colorTemp="5900"/>
                    </a14:imgEffect>
                  </a14:imgLayer>
                </a14:imgProps>
              </a:ext>
              <a:ext uri="{28A0092B-C50C-407E-A947-70E740481C1C}">
                <a14:useLocalDpi xmlns:a14="http://schemas.microsoft.com/office/drawing/2010/main" val="0"/>
              </a:ext>
            </a:extLst>
          </a:blip>
          <a:stretch>
            <a:fillRect/>
          </a:stretch>
        </p:blipFill>
        <p:spPr>
          <a:xfrm rot="19725263">
            <a:off x="-268845" y="4076516"/>
            <a:ext cx="2104012" cy="296002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371459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08022" y="1437678"/>
            <a:ext cx="5715000" cy="3810000"/>
          </a:xfrm>
          <a:prstGeom prst="rect">
            <a:avLst/>
          </a:prstGeom>
          <a:ln w="57150">
            <a:solidFill>
              <a:schemeClr val="bg1"/>
            </a:solidFill>
          </a:ln>
          <a:effectLst>
            <a:outerShdw blurRad="50800" dist="38100" dir="2700000" algn="tl" rotWithShape="0">
              <a:prstClr val="black">
                <a:alpha val="40000"/>
              </a:prstClr>
            </a:outerShdw>
          </a:effectLst>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1" b="34354"/>
          <a:stretch/>
        </p:blipFill>
        <p:spPr>
          <a:xfrm rot="20973753">
            <a:off x="214217" y="1558308"/>
            <a:ext cx="5553798" cy="4637463"/>
          </a:xfrm>
          <a:prstGeom prst="rect">
            <a:avLst/>
          </a:prstGeom>
          <a:effectLst>
            <a:outerShdw blurRad="50800" dist="38100" dir="2700000" algn="tl" rotWithShape="0">
              <a:prstClr val="black">
                <a:alpha val="40000"/>
              </a:prstClr>
            </a:outerShdw>
          </a:effectLst>
        </p:spPr>
      </p:pic>
      <p:sp>
        <p:nvSpPr>
          <p:cNvPr id="5" name="TextBox 4"/>
          <p:cNvSpPr txBox="1"/>
          <p:nvPr/>
        </p:nvSpPr>
        <p:spPr>
          <a:xfrm rot="20949281">
            <a:off x="974960" y="2368647"/>
            <a:ext cx="3987251" cy="461665"/>
          </a:xfrm>
          <a:prstGeom prst="rect">
            <a:avLst/>
          </a:prstGeom>
          <a:noFill/>
        </p:spPr>
        <p:txBody>
          <a:bodyPr wrap="square" rtlCol="0">
            <a:spAutoFit/>
          </a:bodyPr>
          <a:lstStyle/>
          <a:p>
            <a:r>
              <a:rPr lang="en-US" sz="2400" b="1" dirty="0" err="1" smtClean="0"/>
              <a:t>Opdracht</a:t>
            </a:r>
            <a:r>
              <a:rPr lang="en-US" sz="2400" b="1" dirty="0" smtClean="0"/>
              <a:t> 3</a:t>
            </a:r>
            <a:r>
              <a:rPr lang="en-US" sz="2400" dirty="0" smtClean="0"/>
              <a:t>: </a:t>
            </a:r>
            <a:r>
              <a:rPr lang="en-US" sz="2400" dirty="0" err="1"/>
              <a:t>a</a:t>
            </a:r>
            <a:r>
              <a:rPr lang="en-US" sz="2400" dirty="0" err="1" smtClean="0"/>
              <a:t>ctie</a:t>
            </a:r>
            <a:r>
              <a:rPr lang="en-US" sz="2400" dirty="0" smtClean="0"/>
              <a:t> </a:t>
            </a:r>
            <a:r>
              <a:rPr lang="en-US" sz="2400" dirty="0" err="1" smtClean="0"/>
              <a:t>tegen</a:t>
            </a:r>
            <a:r>
              <a:rPr lang="en-US" sz="2400" dirty="0" smtClean="0"/>
              <a:t> </a:t>
            </a:r>
            <a:r>
              <a:rPr lang="en-US" sz="2400" dirty="0" err="1" smtClean="0"/>
              <a:t>afval</a:t>
            </a:r>
            <a:r>
              <a:rPr lang="en-US" sz="2400" dirty="0" smtClean="0"/>
              <a:t>!</a:t>
            </a:r>
            <a:endParaRPr lang="nl-NL" sz="2400" dirty="0"/>
          </a:p>
        </p:txBody>
      </p:sp>
      <p:sp>
        <p:nvSpPr>
          <p:cNvPr id="6" name="Rectangle 5"/>
          <p:cNvSpPr/>
          <p:nvPr/>
        </p:nvSpPr>
        <p:spPr>
          <a:xfrm rot="20981316">
            <a:off x="1280586" y="3102352"/>
            <a:ext cx="4495992" cy="2677656"/>
          </a:xfrm>
          <a:prstGeom prst="rect">
            <a:avLst/>
          </a:prstGeom>
        </p:spPr>
        <p:txBody>
          <a:bodyPr wrap="square">
            <a:spAutoFit/>
          </a:bodyPr>
          <a:lstStyle/>
          <a:p>
            <a:r>
              <a:rPr lang="en-US" sz="2400" dirty="0" err="1" smtClean="0"/>
              <a:t>Stel</a:t>
            </a:r>
            <a:r>
              <a:rPr lang="en-US" sz="2400" dirty="0" smtClean="0"/>
              <a:t>, </a:t>
            </a:r>
            <a:r>
              <a:rPr lang="en-US" sz="2400" dirty="0"/>
              <a:t>je </a:t>
            </a:r>
            <a:r>
              <a:rPr lang="en-US" sz="2400" dirty="0" err="1" smtClean="0"/>
              <a:t>gaat</a:t>
            </a:r>
            <a:r>
              <a:rPr lang="en-US" sz="2400" dirty="0" smtClean="0"/>
              <a:t> </a:t>
            </a:r>
            <a:r>
              <a:rPr lang="en-US" sz="2400" dirty="0" err="1" smtClean="0"/>
              <a:t>samen</a:t>
            </a:r>
            <a:r>
              <a:rPr lang="en-US" sz="2400" dirty="0" smtClean="0"/>
              <a:t> </a:t>
            </a:r>
            <a:r>
              <a:rPr lang="en-US" sz="2400" dirty="0"/>
              <a:t>met </a:t>
            </a:r>
            <a:r>
              <a:rPr lang="en-US" sz="2400" dirty="0" err="1"/>
              <a:t>een</a:t>
            </a:r>
            <a:r>
              <a:rPr lang="en-US" sz="2400" dirty="0"/>
              <a:t> </a:t>
            </a:r>
            <a:r>
              <a:rPr lang="en-US" sz="2400" dirty="0" err="1"/>
              <a:t>aantal</a:t>
            </a:r>
            <a:r>
              <a:rPr lang="en-US" sz="2400" dirty="0"/>
              <a:t> </a:t>
            </a:r>
            <a:r>
              <a:rPr lang="en-US" sz="2400" dirty="0" err="1"/>
              <a:t>klasgenoten</a:t>
            </a:r>
            <a:r>
              <a:rPr lang="en-US" sz="2400" dirty="0"/>
              <a:t> </a:t>
            </a:r>
            <a:r>
              <a:rPr lang="en-US" sz="2400" dirty="0" err="1"/>
              <a:t>een</a:t>
            </a:r>
            <a:r>
              <a:rPr lang="en-US" sz="2400" dirty="0"/>
              <a:t> </a:t>
            </a:r>
            <a:r>
              <a:rPr lang="en-US" sz="2400" dirty="0" err="1"/>
              <a:t>actie</a:t>
            </a:r>
            <a:r>
              <a:rPr lang="en-US" sz="2400" dirty="0"/>
              <a:t> </a:t>
            </a:r>
            <a:r>
              <a:rPr lang="en-US" sz="2400" dirty="0" err="1"/>
              <a:t>starten</a:t>
            </a:r>
            <a:r>
              <a:rPr lang="en-US" sz="2400" dirty="0"/>
              <a:t> om </a:t>
            </a:r>
            <a:r>
              <a:rPr lang="en-US" sz="2400" dirty="0" err="1" smtClean="0"/>
              <a:t>zwerfafval</a:t>
            </a:r>
            <a:r>
              <a:rPr lang="en-US" sz="2400" dirty="0" smtClean="0"/>
              <a:t> </a:t>
            </a:r>
            <a:r>
              <a:rPr lang="en-US" sz="2400" dirty="0"/>
              <a:t>in </a:t>
            </a:r>
            <a:r>
              <a:rPr lang="en-US" sz="2400" dirty="0" err="1"/>
              <a:t>en</a:t>
            </a:r>
            <a:r>
              <a:rPr lang="en-US" sz="2400" dirty="0"/>
              <a:t> </a:t>
            </a:r>
            <a:r>
              <a:rPr lang="en-US" sz="2400" dirty="0" err="1"/>
              <a:t>rondom</a:t>
            </a:r>
            <a:r>
              <a:rPr lang="en-US" sz="2400" dirty="0"/>
              <a:t> de school </a:t>
            </a:r>
            <a:r>
              <a:rPr lang="en-US" sz="2400" dirty="0" err="1"/>
              <a:t>te</a:t>
            </a:r>
            <a:r>
              <a:rPr lang="en-US" sz="2400" dirty="0"/>
              <a:t> </a:t>
            </a:r>
            <a:r>
              <a:rPr lang="en-US" sz="2400" dirty="0" err="1"/>
              <a:t>verminderen</a:t>
            </a:r>
            <a:r>
              <a:rPr lang="en-US" sz="2400" dirty="0"/>
              <a:t>. </a:t>
            </a:r>
            <a:endParaRPr lang="en-US" sz="2400" dirty="0" smtClean="0"/>
          </a:p>
          <a:p>
            <a:endParaRPr lang="en-US" sz="2400" dirty="0"/>
          </a:p>
          <a:p>
            <a:r>
              <a:rPr lang="en-US" sz="2400" dirty="0" err="1" smtClean="0"/>
              <a:t>Wie</a:t>
            </a:r>
            <a:r>
              <a:rPr lang="en-US" sz="2400" dirty="0" smtClean="0"/>
              <a:t> </a:t>
            </a:r>
            <a:r>
              <a:rPr lang="en-US" sz="2400" dirty="0" err="1" smtClean="0"/>
              <a:t>wil</a:t>
            </a:r>
            <a:r>
              <a:rPr lang="en-US" sz="2400" dirty="0" smtClean="0"/>
              <a:t> je </a:t>
            </a:r>
            <a:r>
              <a:rPr lang="en-US" sz="2400" dirty="0" err="1" smtClean="0"/>
              <a:t>aanspreken</a:t>
            </a:r>
            <a:r>
              <a:rPr lang="en-US" sz="2400" dirty="0" smtClean="0"/>
              <a:t>? </a:t>
            </a:r>
            <a:r>
              <a:rPr lang="en-US" sz="2400" dirty="0" err="1" smtClean="0"/>
              <a:t>En</a:t>
            </a:r>
            <a:r>
              <a:rPr lang="en-US" sz="2400" dirty="0" smtClean="0"/>
              <a:t> hoe </a:t>
            </a:r>
            <a:r>
              <a:rPr lang="en-US" sz="2400" dirty="0" err="1" smtClean="0"/>
              <a:t>ga</a:t>
            </a:r>
            <a:r>
              <a:rPr lang="en-US" sz="2400" dirty="0" smtClean="0"/>
              <a:t> je </a:t>
            </a:r>
            <a:r>
              <a:rPr lang="en-US" sz="2400" dirty="0" err="1" smtClean="0"/>
              <a:t>dat</a:t>
            </a:r>
            <a:r>
              <a:rPr lang="en-US" sz="2400" dirty="0" smtClean="0"/>
              <a:t> </a:t>
            </a:r>
            <a:r>
              <a:rPr lang="en-US" sz="2400" dirty="0" err="1" smtClean="0"/>
              <a:t>doen</a:t>
            </a:r>
            <a:r>
              <a:rPr lang="en-US" sz="2400" dirty="0" smtClean="0"/>
              <a:t>? </a:t>
            </a:r>
          </a:p>
        </p:txBody>
      </p:sp>
      <p:sp>
        <p:nvSpPr>
          <p:cNvPr id="7" name="TextBox 6"/>
          <p:cNvSpPr txBox="1"/>
          <p:nvPr/>
        </p:nvSpPr>
        <p:spPr>
          <a:xfrm>
            <a:off x="0" y="399911"/>
            <a:ext cx="4970035" cy="769441"/>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p:spPr>
        <p:txBody>
          <a:bodyPr wrap="square" rtlCol="0">
            <a:spAutoFit/>
          </a:bodyPr>
          <a:lstStyle/>
          <a:p>
            <a:r>
              <a:rPr lang="en-US" sz="4400" b="1" dirty="0" smtClean="0">
                <a:solidFill>
                  <a:schemeClr val="bg1"/>
                </a:solidFill>
              </a:rPr>
              <a:t> 1: VERVUILING</a:t>
            </a:r>
            <a:endParaRPr lang="nl-NL" sz="4400" b="1" dirty="0">
              <a:solidFill>
                <a:schemeClr val="bg1"/>
              </a:solidFill>
            </a:endParaRP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21553">
            <a:off x="10665036" y="4001818"/>
            <a:ext cx="1521254" cy="1521254"/>
          </a:xfrm>
          <a:prstGeom prst="rect">
            <a:avLst/>
          </a:prstGeom>
          <a:effectLst>
            <a:outerShdw blurRad="50800" dist="38100" dir="2700000" algn="tl" rotWithShape="0">
              <a:prstClr val="black">
                <a:alpha val="40000"/>
              </a:prstClr>
            </a:outerShdw>
          </a:effectLst>
        </p:spPr>
      </p:pic>
      <p:pic>
        <p:nvPicPr>
          <p:cNvPr id="13" name="Picture 12"/>
          <p:cNvPicPr>
            <a:picLocks noChangeAspect="1"/>
          </p:cNvPicPr>
          <p:nvPr/>
        </p:nvPicPr>
        <p:blipFill>
          <a:blip r:embed="rId7" cstate="print">
            <a:extLst>
              <a:ext uri="{BEBA8EAE-BF5A-486C-A8C5-ECC9F3942E4B}">
                <a14:imgProps xmlns:a14="http://schemas.microsoft.com/office/drawing/2010/main">
                  <a14:imgLayer r:embed="rId8">
                    <a14:imgEffect>
                      <a14:backgroundRemoval t="600" b="98400" l="10000" r="90000"/>
                    </a14:imgEffect>
                  </a14:imgLayer>
                </a14:imgProps>
              </a:ext>
              <a:ext uri="{28A0092B-C50C-407E-A947-70E740481C1C}">
                <a14:useLocalDpi xmlns:a14="http://schemas.microsoft.com/office/drawing/2010/main" val="0"/>
              </a:ext>
            </a:extLst>
          </a:blip>
          <a:stretch>
            <a:fillRect/>
          </a:stretch>
        </p:blipFill>
        <p:spPr>
          <a:xfrm rot="20891071">
            <a:off x="9087532" y="5094323"/>
            <a:ext cx="1336575" cy="1336575"/>
          </a:xfrm>
          <a:prstGeom prst="rect">
            <a:avLst/>
          </a:prstGeom>
          <a:effectLst>
            <a:outerShdw blurRad="50800" dist="38100" dir="2700000" algn="tl" rotWithShape="0">
              <a:prstClr val="black">
                <a:alpha val="40000"/>
              </a:prstClr>
            </a:outerShdw>
          </a:effectLst>
        </p:spPr>
      </p:pic>
      <p:pic>
        <p:nvPicPr>
          <p:cNvPr id="14" name="Picture 13"/>
          <p:cNvPicPr>
            <a:picLocks noChangeAspect="1"/>
          </p:cNvPicPr>
          <p:nvPr/>
        </p:nvPicPr>
        <p:blipFill>
          <a:blip r:embed="rId9" cstate="print">
            <a:duotone>
              <a:schemeClr val="accent3">
                <a:shade val="45000"/>
                <a:satMod val="135000"/>
              </a:schemeClr>
              <a:prstClr val="white"/>
            </a:duotone>
            <a:extLst>
              <a:ext uri="{BEBA8EAE-BF5A-486C-A8C5-ECC9F3942E4B}">
                <a14:imgProps xmlns:a14="http://schemas.microsoft.com/office/drawing/2010/main">
                  <a14:imgLayer r:embed="rId10">
                    <a14:imgEffect>
                      <a14:backgroundRemoval t="9895" b="89895" l="2958" r="97206">
                        <a14:backgroundMark x1="35168" y1="44842" x2="55711" y2="42737"/>
                        <a14:backgroundMark x1="84881" y1="55579" x2="85210" y2="40842"/>
                        <a14:backgroundMark x1="18899" y1="44842" x2="26294" y2="55579"/>
                        <a14:backgroundMark x1="16187" y1="78526" x2="92605" y2="85474"/>
                        <a14:backgroundMark x1="88332" y1="21895" x2="25883" y2="12842"/>
                      </a14:backgroundRemoval>
                    </a14:imgEffect>
                  </a14:imgLayer>
                </a14:imgProps>
              </a:ext>
              <a:ext uri="{28A0092B-C50C-407E-A947-70E740481C1C}">
                <a14:useLocalDpi xmlns:a14="http://schemas.microsoft.com/office/drawing/2010/main" val="0"/>
              </a:ext>
            </a:extLst>
          </a:blip>
          <a:stretch>
            <a:fillRect/>
          </a:stretch>
        </p:blipFill>
        <p:spPr>
          <a:xfrm rot="20176467">
            <a:off x="10571293" y="5459864"/>
            <a:ext cx="675807" cy="263770"/>
          </a:xfrm>
          <a:prstGeom prst="rect">
            <a:avLst/>
          </a:prstGeom>
        </p:spPr>
      </p:pic>
      <p:sp>
        <p:nvSpPr>
          <p:cNvPr id="12" name="Flowchart: Extract 11">
            <a:hlinkClick r:id="" action="ppaction://hlinkshowjump?jump=nextslide"/>
          </p:cNvPr>
          <p:cNvSpPr/>
          <p:nvPr/>
        </p:nvSpPr>
        <p:spPr>
          <a:xfrm rot="5400000">
            <a:off x="11654260" y="6298603"/>
            <a:ext cx="382939" cy="509946"/>
          </a:xfrm>
          <a:prstGeom prst="flowChartExtra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nl-NL"/>
          </a:p>
        </p:txBody>
      </p:sp>
      <p:sp>
        <p:nvSpPr>
          <p:cNvPr id="15" name="Flowchart: Extract 14">
            <a:hlinkClick r:id="" action="ppaction://hlinkshowjump?jump=previousslide"/>
          </p:cNvPr>
          <p:cNvSpPr/>
          <p:nvPr/>
        </p:nvSpPr>
        <p:spPr>
          <a:xfrm rot="5400000" flipH="1" flipV="1">
            <a:off x="207693" y="6288166"/>
            <a:ext cx="382939" cy="509946"/>
          </a:xfrm>
          <a:prstGeom prst="flowChartExtra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2398421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l-NL" dirty="0"/>
          </a:p>
        </p:txBody>
      </p:sp>
      <p:sp>
        <p:nvSpPr>
          <p:cNvPr id="4" name="Rectangle 3"/>
          <p:cNvSpPr/>
          <p:nvPr/>
        </p:nvSpPr>
        <p:spPr>
          <a:xfrm>
            <a:off x="1901867" y="2162646"/>
            <a:ext cx="5533979" cy="1938992"/>
          </a:xfrm>
          <a:prstGeom prst="rect">
            <a:avLst/>
          </a:prstGeom>
        </p:spPr>
        <p:txBody>
          <a:bodyPr wrap="square">
            <a:spAutoFit/>
          </a:bodyPr>
          <a:lstStyle/>
          <a:p>
            <a:pPr algn="ctr"/>
            <a:r>
              <a:rPr lang="en-US" sz="2400" b="1" dirty="0" smtClean="0">
                <a:solidFill>
                  <a:schemeClr val="accent6">
                    <a:lumMod val="75000"/>
                  </a:schemeClr>
                </a:solidFill>
              </a:rPr>
              <a:t>Je </a:t>
            </a:r>
            <a:r>
              <a:rPr lang="en-US" sz="2400" b="1" dirty="0" err="1" smtClean="0">
                <a:solidFill>
                  <a:schemeClr val="accent6">
                    <a:lumMod val="75000"/>
                  </a:schemeClr>
                </a:solidFill>
              </a:rPr>
              <a:t>leert</a:t>
            </a:r>
            <a:r>
              <a:rPr lang="en-US" sz="2400" b="1" dirty="0" smtClean="0">
                <a:solidFill>
                  <a:schemeClr val="accent6">
                    <a:lumMod val="75000"/>
                  </a:schemeClr>
                </a:solidFill>
              </a:rPr>
              <a:t>:</a:t>
            </a:r>
          </a:p>
          <a:p>
            <a:pPr lvl="0" indent="-285750" algn="ctr">
              <a:buFont typeface="Arial" panose="020B0604020202020204" pitchFamily="34" charset="0"/>
              <a:buChar char="•"/>
            </a:pPr>
            <a:r>
              <a:rPr lang="nl-NL" sz="2400" b="1" dirty="0" smtClean="0">
                <a:solidFill>
                  <a:schemeClr val="accent6">
                    <a:lumMod val="75000"/>
                  </a:schemeClr>
                </a:solidFill>
              </a:rPr>
              <a:t>Wat </a:t>
            </a:r>
            <a:r>
              <a:rPr lang="nl-NL" sz="2400" b="1" dirty="0">
                <a:solidFill>
                  <a:schemeClr val="accent6">
                    <a:lumMod val="75000"/>
                  </a:schemeClr>
                </a:solidFill>
              </a:rPr>
              <a:t>bijvangst </a:t>
            </a:r>
            <a:r>
              <a:rPr lang="nl-NL" sz="2400" b="1" dirty="0" smtClean="0">
                <a:solidFill>
                  <a:schemeClr val="accent6">
                    <a:lumMod val="75000"/>
                  </a:schemeClr>
                </a:solidFill>
              </a:rPr>
              <a:t>en </a:t>
            </a:r>
            <a:r>
              <a:rPr lang="nl-NL" sz="2400" b="1" dirty="0">
                <a:solidFill>
                  <a:schemeClr val="accent6">
                    <a:lumMod val="75000"/>
                  </a:schemeClr>
                </a:solidFill>
              </a:rPr>
              <a:t>overbevissing </a:t>
            </a:r>
            <a:r>
              <a:rPr lang="nl-NL" sz="2400" b="1" dirty="0" smtClean="0">
                <a:solidFill>
                  <a:schemeClr val="accent6">
                    <a:lumMod val="75000"/>
                  </a:schemeClr>
                </a:solidFill>
              </a:rPr>
              <a:t>is</a:t>
            </a:r>
          </a:p>
          <a:p>
            <a:pPr indent="-285750" algn="ctr">
              <a:buFont typeface="Arial" panose="020B0604020202020204" pitchFamily="34" charset="0"/>
              <a:buChar char="•"/>
            </a:pPr>
            <a:r>
              <a:rPr lang="nl-NL" sz="2400" b="1" dirty="0">
                <a:solidFill>
                  <a:schemeClr val="accent6">
                    <a:lumMod val="75000"/>
                  </a:schemeClr>
                </a:solidFill>
              </a:rPr>
              <a:t>Welke vissen bedreigd zijn</a:t>
            </a:r>
          </a:p>
          <a:p>
            <a:pPr lvl="0" indent="-285750" algn="ctr">
              <a:buFont typeface="Arial" panose="020B0604020202020204" pitchFamily="34" charset="0"/>
              <a:buChar char="•"/>
            </a:pPr>
            <a:r>
              <a:rPr lang="en-US" sz="2400" b="1" dirty="0" smtClean="0">
                <a:solidFill>
                  <a:schemeClr val="accent6">
                    <a:lumMod val="75000"/>
                  </a:schemeClr>
                </a:solidFill>
              </a:rPr>
              <a:t>Wat </a:t>
            </a:r>
            <a:r>
              <a:rPr lang="en-US" sz="2400" b="1" dirty="0" err="1" smtClean="0">
                <a:solidFill>
                  <a:schemeClr val="accent6">
                    <a:lumMod val="75000"/>
                  </a:schemeClr>
                </a:solidFill>
              </a:rPr>
              <a:t>een</a:t>
            </a:r>
            <a:r>
              <a:rPr lang="en-US" sz="2400" b="1" dirty="0" smtClean="0">
                <a:solidFill>
                  <a:schemeClr val="accent6">
                    <a:lumMod val="75000"/>
                  </a:schemeClr>
                </a:solidFill>
              </a:rPr>
              <a:t> </a:t>
            </a:r>
            <a:r>
              <a:rPr lang="en-US" sz="2400" b="1" dirty="0" err="1" smtClean="0">
                <a:solidFill>
                  <a:schemeClr val="accent6">
                    <a:lumMod val="75000"/>
                  </a:schemeClr>
                </a:solidFill>
              </a:rPr>
              <a:t>zeereservaat</a:t>
            </a:r>
            <a:r>
              <a:rPr lang="en-US" sz="2400" b="1" dirty="0" smtClean="0">
                <a:solidFill>
                  <a:schemeClr val="accent6">
                    <a:lumMod val="75000"/>
                  </a:schemeClr>
                </a:solidFill>
              </a:rPr>
              <a:t> is</a:t>
            </a:r>
            <a:endParaRPr lang="nl-NL" sz="2400" b="1" dirty="0">
              <a:solidFill>
                <a:schemeClr val="accent6">
                  <a:lumMod val="75000"/>
                </a:schemeClr>
              </a:solidFill>
            </a:endParaRPr>
          </a:p>
          <a:p>
            <a:pPr algn="ctr"/>
            <a:r>
              <a:rPr lang="en-US" sz="2400" b="1" dirty="0" smtClean="0">
                <a:solidFill>
                  <a:schemeClr val="accent6">
                    <a:lumMod val="75000"/>
                  </a:schemeClr>
                </a:solidFill>
              </a:rPr>
              <a:t> </a:t>
            </a:r>
            <a:endParaRPr lang="en-US" sz="2400" b="1" dirty="0">
              <a:solidFill>
                <a:schemeClr val="accent6">
                  <a:lumMod val="75000"/>
                </a:schemeClr>
              </a:solidFill>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28575" b="30100"/>
          <a:stretch/>
        </p:blipFill>
        <p:spPr>
          <a:xfrm>
            <a:off x="3471253" y="5911327"/>
            <a:ext cx="7179598" cy="94667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23653" y="3766324"/>
            <a:ext cx="2846900" cy="2538412"/>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071" y="4524375"/>
            <a:ext cx="4572000" cy="2333625"/>
          </a:xfrm>
          <a:prstGeom prst="rect">
            <a:avLst/>
          </a:prstGeom>
          <a:effectLst>
            <a:outerShdw blurRad="50800" dist="38100" dir="2700000" algn="tl" rotWithShape="0">
              <a:prstClr val="black">
                <a:alpha val="40000"/>
              </a:prstClr>
            </a:outerShdw>
          </a:effec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0173594" y="1095375"/>
            <a:ext cx="2028825" cy="5762625"/>
          </a:xfrm>
          <a:prstGeom prst="rect">
            <a:avLst/>
          </a:prstGeom>
          <a:effectLst>
            <a:outerShdw blurRad="50800" dist="38100" dir="2700000" algn="tl" rotWithShape="0">
              <a:prstClr val="black">
                <a:alpha val="36000"/>
              </a:prstClr>
            </a:outerShdw>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34651" y="5934987"/>
            <a:ext cx="2332101" cy="1166051"/>
          </a:xfrm>
          <a:prstGeom prst="rect">
            <a:avLst/>
          </a:prstGeom>
        </p:spPr>
      </p:pic>
      <p:sp>
        <p:nvSpPr>
          <p:cNvPr id="10" name="Flowchart: Extract 9">
            <a:hlinkClick r:id="" action="ppaction://hlinkshowjump?jump=nextslide"/>
          </p:cNvPr>
          <p:cNvSpPr/>
          <p:nvPr/>
        </p:nvSpPr>
        <p:spPr>
          <a:xfrm rot="5400000">
            <a:off x="11654260" y="6298603"/>
            <a:ext cx="382939" cy="509946"/>
          </a:xfrm>
          <a:prstGeom prst="flowChartExtra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nl-NL"/>
          </a:p>
        </p:txBody>
      </p:sp>
      <p:sp>
        <p:nvSpPr>
          <p:cNvPr id="11" name="Flowchart: Extract 10">
            <a:hlinkClick r:id="" action="ppaction://hlinkshowjump?jump=previousslide"/>
          </p:cNvPr>
          <p:cNvSpPr/>
          <p:nvPr/>
        </p:nvSpPr>
        <p:spPr>
          <a:xfrm rot="5400000" flipH="1" flipV="1">
            <a:off x="207693" y="6288166"/>
            <a:ext cx="382939" cy="509946"/>
          </a:xfrm>
          <a:prstGeom prst="flowChartExtra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nl-NL"/>
          </a:p>
        </p:txBody>
      </p:sp>
      <p:sp>
        <p:nvSpPr>
          <p:cNvPr id="13" name="Rounded Rectangle 12"/>
          <p:cNvSpPr/>
          <p:nvPr/>
        </p:nvSpPr>
        <p:spPr>
          <a:xfrm>
            <a:off x="8803178" y="4887684"/>
            <a:ext cx="171549" cy="1709516"/>
          </a:xfrm>
          <a:prstGeom prst="roundRect">
            <a:avLst/>
          </a:prstGeom>
          <a:gradFill flip="none" rotWithShape="1">
            <a:gsLst>
              <a:gs pos="100000">
                <a:srgbClr val="996633"/>
              </a:gs>
              <a:gs pos="42000">
                <a:srgbClr val="D9B28B"/>
              </a:gs>
              <a:gs pos="26000">
                <a:schemeClr val="bg1">
                  <a:lumMod val="75000"/>
                </a:schemeClr>
              </a:gs>
              <a:gs pos="0">
                <a:schemeClr val="bg1">
                  <a:lumMod val="9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91920" y="6231333"/>
            <a:ext cx="533691" cy="573357"/>
          </a:xfrm>
          <a:prstGeom prst="rect">
            <a:avLst/>
          </a:prstGeom>
        </p:spPr>
      </p:pic>
      <p:pic>
        <p:nvPicPr>
          <p:cNvPr id="24" name="Pictur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27587" y="6060952"/>
            <a:ext cx="1052208" cy="797048"/>
          </a:xfrm>
          <a:prstGeom prst="rect">
            <a:avLst/>
          </a:prstGeom>
          <a:effectLst>
            <a:outerShdw blurRad="50800" dist="38100" dir="2700000" algn="tl" rotWithShape="0">
              <a:prstClr val="black">
                <a:alpha val="40000"/>
              </a:prstClr>
            </a:outerShdw>
          </a:effectLst>
        </p:spPr>
      </p:pic>
      <p:pic>
        <p:nvPicPr>
          <p:cNvPr id="48" name="Picture 4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7463276" y="723325"/>
            <a:ext cx="4001864" cy="3001398"/>
          </a:xfrm>
          <a:prstGeom prst="rect">
            <a:avLst/>
          </a:prstGeom>
          <a:effectLst>
            <a:outerShdw blurRad="50800" dist="38100" dir="2700000" algn="tl" rotWithShape="0">
              <a:prstClr val="black">
                <a:alpha val="40000"/>
              </a:prstClr>
            </a:outerShdw>
          </a:effectLst>
        </p:spPr>
      </p:pic>
      <p:pic>
        <p:nvPicPr>
          <p:cNvPr id="50" name="Picture 4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8604874" y="-177427"/>
            <a:ext cx="3111412" cy="2333559"/>
          </a:xfrm>
          <a:prstGeom prst="rect">
            <a:avLst/>
          </a:prstGeom>
          <a:effectLst>
            <a:outerShdw blurRad="50800" dist="38100" dir="2700000" algn="tl" rotWithShape="0">
              <a:prstClr val="black">
                <a:alpha val="40000"/>
              </a:prstClr>
            </a:outerShdw>
          </a:effectLst>
        </p:spPr>
      </p:pic>
      <p:sp>
        <p:nvSpPr>
          <p:cNvPr id="49" name="Rectangle 48"/>
          <p:cNvSpPr/>
          <p:nvPr/>
        </p:nvSpPr>
        <p:spPr>
          <a:xfrm>
            <a:off x="7320941" y="3456664"/>
            <a:ext cx="2852653" cy="1942357"/>
          </a:xfrm>
          <a:prstGeom prst="rect">
            <a:avLst/>
          </a:prstGeom>
          <a:blipFill>
            <a:blip r:embed="rId12">
              <a:duotone>
                <a:schemeClr val="accent2">
                  <a:shade val="45000"/>
                  <a:satMod val="135000"/>
                </a:schemeClr>
                <a:prstClr val="white"/>
              </a:duotone>
            </a:blip>
            <a:tile tx="0" ty="0" sx="100000" sy="100000" flip="none" algn="tl"/>
          </a:blipFill>
          <a:ln>
            <a:noFill/>
          </a:ln>
          <a:effectLst>
            <a:outerShdw blurRad="203200" dist="241300" dir="21540000" sx="87000" sy="87000" algn="ctr">
              <a:srgbClr val="000000">
                <a:alpha val="18000"/>
              </a:srgbClr>
            </a:outerShdw>
            <a:softEdge rad="12700"/>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0" b="1" dirty="0" smtClean="0">
                <a:ln>
                  <a:solidFill>
                    <a:schemeClr val="accent2">
                      <a:lumMod val="75000"/>
                    </a:schemeClr>
                  </a:solidFill>
                </a:ln>
                <a:solidFill>
                  <a:schemeClr val="accent2">
                    <a:lumMod val="50000"/>
                  </a:schemeClr>
                </a:solidFill>
              </a:rPr>
              <a:t>ZEERESERVAAT</a:t>
            </a:r>
            <a:r>
              <a:rPr lang="en-US" sz="2400" b="1" dirty="0" smtClean="0">
                <a:ln>
                  <a:solidFill>
                    <a:schemeClr val="accent2">
                      <a:lumMod val="75000"/>
                    </a:schemeClr>
                  </a:solidFill>
                </a:ln>
                <a:solidFill>
                  <a:schemeClr val="tx1"/>
                </a:solidFill>
              </a:rPr>
              <a:t/>
            </a:r>
            <a:br>
              <a:rPr lang="en-US" sz="2400" b="1" dirty="0" smtClean="0">
                <a:ln>
                  <a:solidFill>
                    <a:schemeClr val="accent2">
                      <a:lumMod val="75000"/>
                    </a:schemeClr>
                  </a:solidFill>
                </a:ln>
                <a:solidFill>
                  <a:schemeClr val="tx1"/>
                </a:solidFill>
              </a:rPr>
            </a:br>
            <a:endParaRPr lang="en-US" sz="2400" b="1" dirty="0" smtClean="0">
              <a:ln>
                <a:solidFill>
                  <a:schemeClr val="accent2">
                    <a:lumMod val="75000"/>
                  </a:schemeClr>
                </a:solidFill>
              </a:ln>
              <a:solidFill>
                <a:schemeClr val="tx1"/>
              </a:solidFill>
            </a:endParaRPr>
          </a:p>
          <a:p>
            <a:pPr algn="ctr"/>
            <a:endParaRPr lang="en-US" sz="2400" b="1" dirty="0">
              <a:ln>
                <a:solidFill>
                  <a:schemeClr val="accent2">
                    <a:lumMod val="75000"/>
                  </a:schemeClr>
                </a:solidFill>
              </a:ln>
              <a:solidFill>
                <a:schemeClr val="tx1"/>
              </a:solidFill>
            </a:endParaRPr>
          </a:p>
          <a:p>
            <a:pPr algn="ctr"/>
            <a:endParaRPr lang="en-US" sz="2400" b="1" dirty="0" smtClean="0">
              <a:ln>
                <a:solidFill>
                  <a:schemeClr val="accent2">
                    <a:lumMod val="75000"/>
                  </a:schemeClr>
                </a:solidFill>
              </a:ln>
              <a:solidFill>
                <a:schemeClr val="tx1"/>
              </a:solidFill>
            </a:endParaRPr>
          </a:p>
          <a:p>
            <a:pPr algn="ctr"/>
            <a:r>
              <a:rPr lang="en-US" sz="2000" b="1" dirty="0" smtClean="0">
                <a:ln>
                  <a:solidFill>
                    <a:schemeClr val="accent2">
                      <a:lumMod val="75000"/>
                    </a:schemeClr>
                  </a:solidFill>
                </a:ln>
                <a:solidFill>
                  <a:schemeClr val="accent2">
                    <a:lumMod val="50000"/>
                  </a:schemeClr>
                </a:solidFill>
              </a:rPr>
              <a:t>! VERBODEN TE VISSEN !</a:t>
            </a:r>
            <a:endParaRPr lang="nl-NL" sz="2000" b="1" dirty="0">
              <a:ln>
                <a:solidFill>
                  <a:schemeClr val="accent2">
                    <a:lumMod val="75000"/>
                  </a:schemeClr>
                </a:solidFill>
              </a:ln>
              <a:solidFill>
                <a:schemeClr val="accent2">
                  <a:lumMod val="50000"/>
                </a:schemeClr>
              </a:solidFill>
            </a:endParaRPr>
          </a:p>
        </p:txBody>
      </p:sp>
      <p:pic>
        <p:nvPicPr>
          <p:cNvPr id="12" name="Picture 11"/>
          <p:cNvPicPr>
            <a:picLocks noChangeAspect="1"/>
          </p:cNvPicPr>
          <p:nvPr/>
        </p:nvPicPr>
        <p:blipFill>
          <a:blip r:embed="rId13" cstate="print">
            <a:extLst>
              <a:ext uri="{BEBA8EAE-BF5A-486C-A8C5-ECC9F3942E4B}">
                <a14:imgProps xmlns:a14="http://schemas.microsoft.com/office/drawing/2010/main">
                  <a14:imgLayer r:embed="rId1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8009838" y="3800085"/>
            <a:ext cx="1586680" cy="1202293"/>
          </a:xfrm>
          <a:prstGeom prst="rect">
            <a:avLst/>
          </a:prstGeom>
          <a:noFill/>
          <a:ln>
            <a:noFill/>
          </a:ln>
          <a:effectLst>
            <a:outerShdw blurRad="50800" dist="38100" dir="2700000" algn="tl" rotWithShape="0">
              <a:srgbClr val="E60000">
                <a:alpha val="65000"/>
              </a:srgbClr>
            </a:outerShdw>
            <a:softEdge rad="12700"/>
          </a:effectLst>
          <a:scene3d>
            <a:camera prst="isometricOffAxis2Left"/>
            <a:lightRig rig="threePt" dir="t"/>
          </a:scene3d>
          <a:sp3d prstMaterial="plastic">
            <a:bevelT prst="coolSlant"/>
          </a:sp3d>
        </p:spPr>
      </p:pic>
      <p:pic>
        <p:nvPicPr>
          <p:cNvPr id="1028" name="Picture 4" descr="http://i.dailymail.co.uk/i/pix/2012/12/26/article-2253327-0E78B3CE00000578-327_306x423.jpg"/>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4019" b="71158" l="9804" r="89542"/>
                    </a14:imgEffect>
                  </a14:imgLayer>
                </a14:imgProps>
              </a:ext>
              <a:ext uri="{28A0092B-C50C-407E-A947-70E740481C1C}">
                <a14:useLocalDpi xmlns:a14="http://schemas.microsoft.com/office/drawing/2010/main" val="0"/>
              </a:ext>
            </a:extLst>
          </a:blip>
          <a:srcRect/>
          <a:stretch>
            <a:fillRect/>
          </a:stretch>
        </p:blipFill>
        <p:spPr bwMode="auto">
          <a:xfrm rot="9677427" flipH="1">
            <a:off x="9403657" y="2896202"/>
            <a:ext cx="1008710" cy="1394393"/>
          </a:xfrm>
          <a:prstGeom prst="rect">
            <a:avLst/>
          </a:prstGeom>
          <a:noFill/>
          <a:extLst>
            <a:ext uri="{909E8E84-426E-40dd-AFC4-6F175D3DCCD1}">
              <a14:hiddenFill xmlns="" xmlns:a14="http://schemas.microsoft.com/office/drawing/2010/main">
                <a:solidFill>
                  <a:srgbClr val="FFFFFF"/>
                </a:solidFill>
              </a14:hiddenFill>
            </a:ext>
          </a:extLst>
        </p:spPr>
      </p:pic>
      <p:pic>
        <p:nvPicPr>
          <p:cNvPr id="53" name="Picture 4" descr="http://i.dailymail.co.uk/i/pix/2012/12/26/article-2253327-0E78B3CE00000578-327_306x423.jpg"/>
          <p:cNvPicPr>
            <a:picLocks noChangeAspect="1" noChangeArrowheads="1"/>
          </p:cNvPicPr>
          <p:nvPr/>
        </p:nvPicPr>
        <p:blipFill>
          <a:blip r:embed="rId17"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rot="3798935" flipH="1" flipV="1">
            <a:off x="7722621" y="3083637"/>
            <a:ext cx="1008710" cy="1394393"/>
          </a:xfrm>
          <a:prstGeom prst="rect">
            <a:avLst/>
          </a:prstGeom>
          <a:noFill/>
          <a:extLst>
            <a:ext uri="{909E8E84-426E-40dd-AFC4-6F175D3DCCD1}">
              <a14:hiddenFill xmlns="" xmlns:a14="http://schemas.microsoft.com/office/drawing/2010/main">
                <a:solidFill>
                  <a:srgbClr val="FFFFFF"/>
                </a:solidFill>
              </a14:hiddenFill>
            </a:ext>
          </a:extLst>
        </p:spPr>
      </p:pic>
      <p:pic>
        <p:nvPicPr>
          <p:cNvPr id="54" name="Picture 4" descr="http://i.dailymail.co.uk/i/pix/2012/12/26/article-2253327-0E78B3CE00000578-327_306x423.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rot="11922573">
            <a:off x="9590589" y="3557232"/>
            <a:ext cx="1008710" cy="1394393"/>
          </a:xfrm>
          <a:prstGeom prst="rect">
            <a:avLst/>
          </a:prstGeom>
          <a:noFill/>
          <a:extLst>
            <a:ext uri="{909E8E84-426E-40dd-AFC4-6F175D3DCCD1}">
              <a14:hiddenFill xmlns="" xmlns:a14="http://schemas.microsoft.com/office/drawing/2010/main">
                <a:solidFill>
                  <a:srgbClr val="FFFFFF"/>
                </a:solidFill>
              </a14:hiddenFill>
            </a:ext>
          </a:extLst>
        </p:spPr>
      </p:pic>
      <p:pic>
        <p:nvPicPr>
          <p:cNvPr id="23" name="Content Placeholder 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181997">
            <a:off x="6114758" y="6032500"/>
            <a:ext cx="1702204" cy="1063878"/>
          </a:xfrm>
          <a:prstGeom prst="rect">
            <a:avLst/>
          </a:prstGeom>
          <a:effectLst>
            <a:outerShdw blurRad="50800" dist="38100" dir="2700000" algn="tl" rotWithShape="0">
              <a:prstClr val="black">
                <a:alpha val="40000"/>
              </a:prstClr>
            </a:outerShdw>
          </a:effectLst>
        </p:spPr>
      </p:pic>
      <p:sp>
        <p:nvSpPr>
          <p:cNvPr id="26" name="TextBox 25"/>
          <p:cNvSpPr txBox="1"/>
          <p:nvPr/>
        </p:nvSpPr>
        <p:spPr>
          <a:xfrm>
            <a:off x="0" y="399911"/>
            <a:ext cx="7904042" cy="769441"/>
          </a:xfrm>
          <a:prstGeom prst="rect">
            <a:avLst/>
          </a:prstGeom>
          <a:blipFill dpi="0" rotWithShape="1">
            <a:blip r:embed="rId20" cstate="print">
              <a:extLst>
                <a:ext uri="{28A0092B-C50C-407E-A947-70E740481C1C}">
                  <a14:useLocalDpi xmlns:a14="http://schemas.microsoft.com/office/drawing/2010/main" val="0"/>
                </a:ext>
              </a:extLst>
            </a:blip>
            <a:srcRect/>
            <a:stretch>
              <a:fillRect/>
            </a:stretch>
          </a:blipFill>
        </p:spPr>
        <p:txBody>
          <a:bodyPr wrap="square" rtlCol="0">
            <a:spAutoFit/>
          </a:bodyPr>
          <a:lstStyle/>
          <a:p>
            <a:r>
              <a:rPr lang="en-US" sz="4400" b="1" dirty="0" smtClean="0">
                <a:solidFill>
                  <a:schemeClr val="bg1"/>
                </a:solidFill>
              </a:rPr>
              <a:t> 2: VISSERIJ EN ZEERESERVATEN</a:t>
            </a:r>
            <a:endParaRPr lang="nl-NL" sz="4400" b="1" dirty="0">
              <a:solidFill>
                <a:schemeClr val="bg1"/>
              </a:solidFill>
            </a:endParaRPr>
          </a:p>
        </p:txBody>
      </p:sp>
      <p:pic>
        <p:nvPicPr>
          <p:cNvPr id="28" name="Picture 27"/>
          <p:cNvPicPr/>
          <p:nvPr/>
        </p:nvPicPr>
        <p:blipFill>
          <a:blip r:embed="rId21" cstate="print">
            <a:duotone>
              <a:prstClr val="black"/>
              <a:srgbClr val="88F818">
                <a:tint val="45000"/>
                <a:satMod val="400000"/>
              </a:srgbClr>
            </a:duotone>
            <a:extLst>
              <a:ext uri="{BEBA8EAE-BF5A-486C-A8C5-ECC9F3942E4B}">
                <a14:imgProps xmlns:a14="http://schemas.microsoft.com/office/drawing/2010/main">
                  <a14:imgLayer r:embed="rId22">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9615875" y="85498"/>
            <a:ext cx="2484826" cy="394747"/>
          </a:xfrm>
          <a:prstGeom prst="rect">
            <a:avLst/>
          </a:prstGeom>
        </p:spPr>
      </p:pic>
    </p:spTree>
    <p:extLst>
      <p:ext uri="{BB962C8B-B14F-4D97-AF65-F5344CB8AC3E}">
        <p14:creationId xmlns:p14="http://schemas.microsoft.com/office/powerpoint/2010/main" val="11669899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hlinkClick r:id="rId3"/>
          </p:cNvPr>
          <p:cNvPicPr>
            <a:picLocks noGrp="1" noChangeAspect="1"/>
          </p:cNvPicPr>
          <p:nvPr>
            <p:ph idx="1"/>
          </p:nvPr>
        </p:nvPicPr>
        <p:blipFill rotWithShape="1">
          <a:blip r:embed="rId4"/>
          <a:srcRect b="4775"/>
          <a:stretch/>
        </p:blipFill>
        <p:spPr>
          <a:xfrm>
            <a:off x="463157" y="1617830"/>
            <a:ext cx="6418848" cy="4589494"/>
          </a:xfrm>
          <a:prstGeom prst="rect">
            <a:avLst/>
          </a:prstGeom>
          <a:ln w="76200">
            <a:solidFill>
              <a:schemeClr val="bg1"/>
            </a:solidFill>
          </a:ln>
          <a:effectLst>
            <a:outerShdw blurRad="50800" dist="38100" dir="2700000" algn="tl" rotWithShape="0">
              <a:prstClr val="black">
                <a:alpha val="40000"/>
              </a:prstClr>
            </a:outerShdw>
          </a:effectLst>
        </p:spPr>
      </p:pic>
      <p:sp>
        <p:nvSpPr>
          <p:cNvPr id="6" name="TextBox 5"/>
          <p:cNvSpPr txBox="1"/>
          <p:nvPr/>
        </p:nvSpPr>
        <p:spPr>
          <a:xfrm>
            <a:off x="0" y="399911"/>
            <a:ext cx="7904042" cy="769441"/>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p:spPr>
        <p:txBody>
          <a:bodyPr wrap="square" rtlCol="0">
            <a:spAutoFit/>
          </a:bodyPr>
          <a:lstStyle/>
          <a:p>
            <a:r>
              <a:rPr lang="en-US" sz="4400" b="1" dirty="0" smtClean="0">
                <a:solidFill>
                  <a:schemeClr val="bg1"/>
                </a:solidFill>
              </a:rPr>
              <a:t> 2: VISSERIJ EN ZEERESERVATEN</a:t>
            </a:r>
            <a:endParaRPr lang="nl-NL" sz="4400" b="1" dirty="0">
              <a:solidFill>
                <a:schemeClr val="bg1"/>
              </a:solidFill>
            </a:endParaRPr>
          </a:p>
        </p:txBody>
      </p:sp>
      <p:sp>
        <p:nvSpPr>
          <p:cNvPr id="3" name="Rectangle 2"/>
          <p:cNvSpPr/>
          <p:nvPr/>
        </p:nvSpPr>
        <p:spPr>
          <a:xfrm>
            <a:off x="7119400" y="3819865"/>
            <a:ext cx="1593550" cy="1200329"/>
          </a:xfrm>
          <a:prstGeom prst="rect">
            <a:avLst/>
          </a:prstGeom>
        </p:spPr>
        <p:txBody>
          <a:bodyPr wrap="square">
            <a:spAutoFit/>
          </a:bodyPr>
          <a:lstStyle/>
          <a:p>
            <a:r>
              <a:rPr lang="en-US" sz="2400" dirty="0" err="1" smtClean="0">
                <a:solidFill>
                  <a:schemeClr val="accent6"/>
                </a:solidFill>
                <a:latin typeface="Kristen ITC" panose="03050502040202030202" pitchFamily="66" charset="0"/>
              </a:rPr>
              <a:t>Bekijk</a:t>
            </a:r>
            <a:r>
              <a:rPr lang="en-US" sz="2400" dirty="0" smtClean="0">
                <a:solidFill>
                  <a:schemeClr val="accent6"/>
                </a:solidFill>
                <a:latin typeface="Kristen ITC" panose="03050502040202030202" pitchFamily="66" charset="0"/>
              </a:rPr>
              <a:t> </a:t>
            </a:r>
            <a:r>
              <a:rPr lang="en-US" sz="2400" dirty="0">
                <a:solidFill>
                  <a:schemeClr val="accent6"/>
                </a:solidFill>
                <a:latin typeface="Kristen ITC" panose="03050502040202030202" pitchFamily="66" charset="0"/>
              </a:rPr>
              <a:t>het </a:t>
            </a:r>
            <a:r>
              <a:rPr lang="en-US" sz="2400" dirty="0" smtClean="0">
                <a:solidFill>
                  <a:srgbClr val="92D050"/>
                </a:solidFill>
                <a:latin typeface="Kristen ITC" panose="03050502040202030202" pitchFamily="66" charset="0"/>
                <a:hlinkClick r:id="rId3"/>
              </a:rPr>
              <a:t>filmpje</a:t>
            </a:r>
            <a:endParaRPr lang="nl-NL" sz="2400" dirty="0">
              <a:solidFill>
                <a:srgbClr val="92D050"/>
              </a:solidFill>
              <a:latin typeface="Kristen ITC" panose="03050502040202030202" pitchFamily="66" charset="0"/>
            </a:endParaRPr>
          </a:p>
        </p:txBody>
      </p:sp>
      <p:sp>
        <p:nvSpPr>
          <p:cNvPr id="13" name="Flowchart: Extract 12">
            <a:hlinkClick r:id="" action="ppaction://hlinkshowjump?jump=nextslide"/>
          </p:cNvPr>
          <p:cNvSpPr/>
          <p:nvPr/>
        </p:nvSpPr>
        <p:spPr>
          <a:xfrm rot="5400000">
            <a:off x="11654260" y="6298603"/>
            <a:ext cx="382939" cy="509946"/>
          </a:xfrm>
          <a:prstGeom prst="flowChartExtra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nl-NL"/>
          </a:p>
        </p:txBody>
      </p:sp>
      <p:sp>
        <p:nvSpPr>
          <p:cNvPr id="25" name="Flowchart: Extract 24">
            <a:hlinkClick r:id="" action="ppaction://hlinkshowjump?jump=previousslide"/>
          </p:cNvPr>
          <p:cNvSpPr/>
          <p:nvPr/>
        </p:nvSpPr>
        <p:spPr>
          <a:xfrm rot="5400000" flipH="1" flipV="1">
            <a:off x="207693" y="6288166"/>
            <a:ext cx="382939" cy="509946"/>
          </a:xfrm>
          <a:prstGeom prst="flowChartExtra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nl-NL"/>
          </a:p>
        </p:txBody>
      </p:sp>
      <p:pic>
        <p:nvPicPr>
          <p:cNvPr id="27"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04687" y="3649313"/>
            <a:ext cx="512449" cy="683434"/>
          </a:xfrm>
          <a:prstGeom prst="rect">
            <a:avLst/>
          </a:prstGeom>
        </p:spPr>
      </p:pic>
      <p:pic>
        <p:nvPicPr>
          <p:cNvPr id="28" name="Picture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6843634" flipH="1">
            <a:off x="10066491" y="4525379"/>
            <a:ext cx="2375340" cy="1687631"/>
          </a:xfrm>
          <a:prstGeom prst="rect">
            <a:avLst/>
          </a:prstGeom>
          <a:effectLst>
            <a:outerShdw blurRad="50800" dist="38100" dir="2700000" algn="tl" rotWithShape="0">
              <a:prstClr val="black">
                <a:alpha val="40000"/>
              </a:prstClr>
            </a:outerShdw>
          </a:effectLst>
        </p:spPr>
      </p:pic>
      <p:cxnSp>
        <p:nvCxnSpPr>
          <p:cNvPr id="29" name="Straight Connector 28"/>
          <p:cNvCxnSpPr/>
          <p:nvPr/>
        </p:nvCxnSpPr>
        <p:spPr>
          <a:xfrm flipH="1" flipV="1">
            <a:off x="8868142" y="0"/>
            <a:ext cx="21874" cy="4594491"/>
          </a:xfrm>
          <a:prstGeom prst="line">
            <a:avLst/>
          </a:prstGeom>
        </p:spPr>
        <p:style>
          <a:lnRef idx="1">
            <a:schemeClr val="accent3"/>
          </a:lnRef>
          <a:fillRef idx="0">
            <a:schemeClr val="accent3"/>
          </a:fillRef>
          <a:effectRef idx="0">
            <a:schemeClr val="accent3"/>
          </a:effectRef>
          <a:fontRef idx="minor">
            <a:schemeClr val="tx1"/>
          </a:fontRef>
        </p:style>
      </p:cxnSp>
      <p:cxnSp>
        <p:nvCxnSpPr>
          <p:cNvPr id="30" name="Straight Connector 29"/>
          <p:cNvCxnSpPr/>
          <p:nvPr/>
        </p:nvCxnSpPr>
        <p:spPr>
          <a:xfrm flipV="1">
            <a:off x="10233720" y="0"/>
            <a:ext cx="2" cy="2653859"/>
          </a:xfrm>
          <a:prstGeom prst="line">
            <a:avLst/>
          </a:prstGeom>
        </p:spPr>
        <p:style>
          <a:lnRef idx="1">
            <a:schemeClr val="accent3"/>
          </a:lnRef>
          <a:fillRef idx="0">
            <a:schemeClr val="accent3"/>
          </a:fillRef>
          <a:effectRef idx="0">
            <a:schemeClr val="accent3"/>
          </a:effectRef>
          <a:fontRef idx="minor">
            <a:schemeClr val="tx1"/>
          </a:fontRef>
        </p:style>
      </p:cxnSp>
      <p:cxnSp>
        <p:nvCxnSpPr>
          <p:cNvPr id="31" name="Straight Connector 30"/>
          <p:cNvCxnSpPr/>
          <p:nvPr/>
        </p:nvCxnSpPr>
        <p:spPr>
          <a:xfrm flipV="1">
            <a:off x="11440766" y="0"/>
            <a:ext cx="20146" cy="3912577"/>
          </a:xfrm>
          <a:prstGeom prst="line">
            <a:avLst/>
          </a:prstGeom>
        </p:spPr>
        <p:style>
          <a:lnRef idx="1">
            <a:schemeClr val="accent3"/>
          </a:lnRef>
          <a:fillRef idx="0">
            <a:schemeClr val="accent3"/>
          </a:fillRef>
          <a:effectRef idx="0">
            <a:schemeClr val="accent3"/>
          </a:effectRef>
          <a:fontRef idx="minor">
            <a:schemeClr val="tx1"/>
          </a:fontRef>
        </p:style>
      </p:cxnSp>
      <p:cxnSp>
        <p:nvCxnSpPr>
          <p:cNvPr id="33" name="Straight Connector 32"/>
          <p:cNvCxnSpPr/>
          <p:nvPr/>
        </p:nvCxnSpPr>
        <p:spPr>
          <a:xfrm flipV="1">
            <a:off x="8194376" y="0"/>
            <a:ext cx="0" cy="1956288"/>
          </a:xfrm>
          <a:prstGeom prst="line">
            <a:avLst/>
          </a:prstGeom>
        </p:spPr>
        <p:style>
          <a:lnRef idx="1">
            <a:schemeClr val="accent3"/>
          </a:lnRef>
          <a:fillRef idx="0">
            <a:schemeClr val="accent3"/>
          </a:fillRef>
          <a:effectRef idx="0">
            <a:schemeClr val="accent3"/>
          </a:effectRef>
          <a:fontRef idx="minor">
            <a:schemeClr val="tx1"/>
          </a:fontRef>
        </p:style>
      </p:cxnSp>
      <p:pic>
        <p:nvPicPr>
          <p:cNvPr id="34" name="Picture 33"/>
          <p:cNvPicPr>
            <a:picLocks noChangeAspect="1"/>
          </p:cNvPicPr>
          <p:nvPr/>
        </p:nvPicPr>
        <p:blipFill>
          <a:blip r:embed="rId8" cstate="print">
            <a:extLst>
              <a:ext uri="{BEBA8EAE-BF5A-486C-A8C5-ECC9F3942E4B}">
                <a14:imgProps xmlns:a14="http://schemas.microsoft.com/office/drawing/2010/main">
                  <a14:imgLayer r:embed="rId9">
                    <a14:imgEffect>
                      <a14:backgroundRemoval t="0" b="89963" l="9941" r="89961">
                        <a14:backgroundMark x1="67323" y1="16310" x2="26083" y2="16310"/>
                        <a14:backgroundMark x1="34646" y1="5978" x2="74114" y2="5978"/>
                      </a14:backgroundRemoval>
                    </a14:imgEffect>
                  </a14:imgLayer>
                </a14:imgProps>
              </a:ext>
              <a:ext uri="{28A0092B-C50C-407E-A947-70E740481C1C}">
                <a14:useLocalDpi xmlns:a14="http://schemas.microsoft.com/office/drawing/2010/main" val="0"/>
              </a:ext>
            </a:extLst>
          </a:blip>
          <a:stretch>
            <a:fillRect/>
          </a:stretch>
        </p:blipFill>
        <p:spPr>
          <a:xfrm>
            <a:off x="7976218" y="1793164"/>
            <a:ext cx="512449" cy="683434"/>
          </a:xfrm>
          <a:prstGeom prst="rect">
            <a:avLst/>
          </a:prstGeom>
        </p:spPr>
      </p:pic>
      <p:pic>
        <p:nvPicPr>
          <p:cNvPr id="35" name="Picture 34"/>
          <p:cNvPicPr>
            <a:picLocks noChangeAspect="1"/>
          </p:cNvPicPr>
          <p:nvPr/>
        </p:nvPicPr>
        <p:blipFill>
          <a:blip r:embed="rId10" cstate="print">
            <a:extLst>
              <a:ext uri="{BEBA8EAE-BF5A-486C-A8C5-ECC9F3942E4B}">
                <a14:imgProps xmlns:a14="http://schemas.microsoft.com/office/drawing/2010/main">
                  <a14:imgLayer r:embed="rId11">
                    <a14:imgEffect>
                      <a14:backgroundRemoval t="9894" b="89753" l="1500" r="99375">
                        <a14:backgroundMark x1="56375" y1="67668" x2="89375" y2="65724"/>
                        <a14:backgroundMark x1="68375" y1="69611" x2="90625" y2="63074"/>
                        <a14:backgroundMark x1="74625" y1="65901" x2="85625" y2="64311"/>
                        <a14:backgroundMark x1="84000" y1="64134" x2="91875" y2="62014"/>
                        <a14:backgroundMark x1="92125" y1="61307" x2="95250" y2="59717"/>
                        <a14:backgroundMark x1="53625" y1="67138" x2="44875" y2="67314"/>
                        <a14:backgroundMark x1="44250" y1="64841" x2="31125" y2="62721"/>
                        <a14:backgroundMark x1="27875" y1="62898" x2="23375" y2="59187"/>
                        <a14:backgroundMark x1="29250" y1="62721" x2="31750" y2="62898"/>
                        <a14:backgroundMark x1="50875" y1="66608" x2="54250" y2="66608"/>
                        <a14:backgroundMark x1="50250" y1="66961" x2="48125" y2="66784"/>
                      </a14:backgroundRemoval>
                    </a14:imgEffect>
                  </a14:imgLayer>
                </a14:imgProps>
              </a:ext>
              <a:ext uri="{28A0092B-C50C-407E-A947-70E740481C1C}">
                <a14:useLocalDpi xmlns:a14="http://schemas.microsoft.com/office/drawing/2010/main" val="0"/>
              </a:ext>
            </a:extLst>
          </a:blip>
          <a:stretch>
            <a:fillRect/>
          </a:stretch>
        </p:blipFill>
        <p:spPr>
          <a:xfrm rot="5400000" flipH="1">
            <a:off x="7560794" y="2448026"/>
            <a:ext cx="1490554" cy="1054567"/>
          </a:xfrm>
          <a:prstGeom prst="rect">
            <a:avLst/>
          </a:prstGeom>
          <a:effectLst>
            <a:outerShdw blurRad="50800" dist="38100" dir="2700000" algn="tl" rotWithShape="0">
              <a:prstClr val="black">
                <a:alpha val="40000"/>
              </a:prstClr>
            </a:outerShdw>
          </a:effectLst>
        </p:spPr>
      </p:pic>
      <p:pic>
        <p:nvPicPr>
          <p:cNvPr id="36" name="Picture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5366" y="2487108"/>
            <a:ext cx="512449" cy="683434"/>
          </a:xfrm>
          <a:prstGeom prst="rect">
            <a:avLst/>
          </a:prstGeom>
        </p:spPr>
      </p:pic>
      <p:pic>
        <p:nvPicPr>
          <p:cNvPr id="37" name="Picture 3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6200000">
            <a:off x="9113523" y="3601388"/>
            <a:ext cx="2117416" cy="859670"/>
          </a:xfrm>
          <a:prstGeom prst="rect">
            <a:avLst/>
          </a:prstGeom>
          <a:effectLst>
            <a:outerShdw blurRad="50800" dist="38100" dir="2700000" algn="tl" rotWithShape="0">
              <a:prstClr val="black">
                <a:alpha val="40000"/>
              </a:prstClr>
            </a:outerShdw>
          </a:effectLst>
        </p:spPr>
      </p:pic>
      <p:cxnSp>
        <p:nvCxnSpPr>
          <p:cNvPr id="38" name="Curved Connector 37"/>
          <p:cNvCxnSpPr/>
          <p:nvPr/>
        </p:nvCxnSpPr>
        <p:spPr>
          <a:xfrm flipH="1">
            <a:off x="8310562" y="2983230"/>
            <a:ext cx="45085" cy="365760"/>
          </a:xfrm>
          <a:prstGeom prst="curvedConnector3">
            <a:avLst>
              <a:gd name="adj1" fmla="val -23625"/>
            </a:avLst>
          </a:prstGeom>
          <a:ln w="19050">
            <a:headEnd type="arrow" w="med" len="med"/>
            <a:tailEnd type="none" w="med" len="med"/>
          </a:ln>
          <a:effectLst>
            <a:outerShdw blurRad="50800" dist="38100" dir="2700000" algn="tl" rotWithShape="0">
              <a:prstClr val="black">
                <a:alpha val="40000"/>
              </a:prstClr>
            </a:outerShdw>
          </a:effectLst>
        </p:spPr>
        <p:style>
          <a:lnRef idx="1">
            <a:schemeClr val="accent3"/>
          </a:lnRef>
          <a:fillRef idx="0">
            <a:schemeClr val="accent3"/>
          </a:fillRef>
          <a:effectRef idx="0">
            <a:schemeClr val="accent3"/>
          </a:effectRef>
          <a:fontRef idx="minor">
            <a:schemeClr val="tx1"/>
          </a:fontRef>
        </p:style>
      </p:cxnSp>
      <p:sp>
        <p:nvSpPr>
          <p:cNvPr id="39" name="Arc 38"/>
          <p:cNvSpPr/>
          <p:nvPr/>
        </p:nvSpPr>
        <p:spPr>
          <a:xfrm rot="9209399">
            <a:off x="7066167" y="4970609"/>
            <a:ext cx="654422" cy="297725"/>
          </a:xfrm>
          <a:prstGeom prst="arc">
            <a:avLst>
              <a:gd name="adj1" fmla="val 11496408"/>
              <a:gd name="adj2" fmla="val 19458145"/>
            </a:avLst>
          </a:prstGeom>
          <a:ln w="28575">
            <a:solidFill>
              <a:srgbClr val="92D050"/>
            </a:solidFill>
            <a:headEnd type="none" w="med" len="med"/>
            <a:tailEnd type="arrow" w="med" len="med"/>
          </a:ln>
          <a:effectLst>
            <a:outerShdw blurRad="50800" dist="38100" dir="2700000" algn="tl" rotWithShape="0">
              <a:prstClr val="black">
                <a:alpha val="40000"/>
              </a:prstClr>
            </a:outerShdw>
          </a:effectLst>
        </p:spPr>
        <p:style>
          <a:lnRef idx="1">
            <a:schemeClr val="accent6"/>
          </a:lnRef>
          <a:fillRef idx="0">
            <a:schemeClr val="accent6"/>
          </a:fillRef>
          <a:effectRef idx="0">
            <a:schemeClr val="accent6"/>
          </a:effectRef>
          <a:fontRef idx="minor">
            <a:schemeClr val="tx1"/>
          </a:fontRef>
        </p:style>
        <p:txBody>
          <a:bodyPr rtlCol="0" anchor="ctr"/>
          <a:lstStyle/>
          <a:p>
            <a:pPr algn="ctr"/>
            <a:endParaRPr lang="nl-NL"/>
          </a:p>
        </p:txBody>
      </p:sp>
      <p:pic>
        <p:nvPicPr>
          <p:cNvPr id="40" name="Picture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33791" y="4356900"/>
            <a:ext cx="512449" cy="683434"/>
          </a:xfrm>
          <a:prstGeom prst="rect">
            <a:avLst/>
          </a:prstGeom>
        </p:spPr>
      </p:pic>
      <p:pic>
        <p:nvPicPr>
          <p:cNvPr id="41" name="Picture 4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6200000">
            <a:off x="7683233" y="5320025"/>
            <a:ext cx="2197107" cy="87884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550482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588904">
            <a:off x="4117403" y="3820816"/>
            <a:ext cx="1669878" cy="1137588"/>
          </a:xfrm>
          <a:prstGeom prst="rect">
            <a:avLst/>
          </a:prstGeom>
        </p:spPr>
      </p:pic>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22762" flipH="1">
            <a:off x="5123334" y="3991432"/>
            <a:ext cx="1669878" cy="1137588"/>
          </a:xfrm>
          <a:prstGeom prst="rect">
            <a:avLst/>
          </a:prstGeom>
        </p:spPr>
      </p:pic>
      <p:sp>
        <p:nvSpPr>
          <p:cNvPr id="35" name="Rectangle 34"/>
          <p:cNvSpPr/>
          <p:nvPr/>
        </p:nvSpPr>
        <p:spPr>
          <a:xfrm flipV="1">
            <a:off x="1" y="5161214"/>
            <a:ext cx="7645940" cy="633703"/>
          </a:xfrm>
          <a:prstGeom prst="rect">
            <a:avLst/>
          </a:prstGeom>
          <a:blipFill>
            <a:blip r:embed="rId4">
              <a:alphaModFix amt="55000"/>
            </a:blip>
            <a:tile tx="0" ty="0" sx="100000" sy="100000" flip="none" algn="tl"/>
          </a:bli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l-NL"/>
          </a:p>
        </p:txBody>
      </p:sp>
      <p:sp>
        <p:nvSpPr>
          <p:cNvPr id="5" name="Rectangle 4"/>
          <p:cNvSpPr/>
          <p:nvPr/>
        </p:nvSpPr>
        <p:spPr>
          <a:xfrm>
            <a:off x="451148" y="1465236"/>
            <a:ext cx="6058001" cy="1569660"/>
          </a:xfrm>
          <a:prstGeom prst="rect">
            <a:avLst/>
          </a:prstGeom>
        </p:spPr>
        <p:txBody>
          <a:bodyPr wrap="square">
            <a:spAutoFit/>
          </a:bodyPr>
          <a:lstStyle/>
          <a:p>
            <a:pPr>
              <a:spcAft>
                <a:spcPts val="0"/>
              </a:spcAft>
            </a:pPr>
            <a:r>
              <a:rPr lang="nl-NL" sz="2400" dirty="0">
                <a:solidFill>
                  <a:srgbClr val="5B8F22"/>
                </a:solidFill>
                <a:ea typeface="Times New Roman" panose="02020603050405020304" pitchFamily="18" charset="0"/>
              </a:rPr>
              <a:t>In de grote netten komt niet alleen de vissoort terecht die de vissers willen </a:t>
            </a:r>
            <a:r>
              <a:rPr lang="nl-NL" sz="2400" dirty="0" smtClean="0">
                <a:solidFill>
                  <a:srgbClr val="5B8F22"/>
                </a:solidFill>
                <a:ea typeface="Times New Roman" panose="02020603050405020304" pitchFamily="18" charset="0"/>
              </a:rPr>
              <a:t>vangen, </a:t>
            </a:r>
            <a:r>
              <a:rPr lang="nl-NL" sz="2400" dirty="0">
                <a:solidFill>
                  <a:srgbClr val="5B8F22"/>
                </a:solidFill>
                <a:ea typeface="Times New Roman" panose="02020603050405020304" pitchFamily="18" charset="0"/>
              </a:rPr>
              <a:t>m</a:t>
            </a:r>
            <a:r>
              <a:rPr lang="nl-NL" sz="2400" dirty="0" smtClean="0">
                <a:solidFill>
                  <a:srgbClr val="5B8F22"/>
                </a:solidFill>
                <a:ea typeface="Times New Roman" panose="02020603050405020304" pitchFamily="18" charset="0"/>
              </a:rPr>
              <a:t>aar </a:t>
            </a:r>
            <a:r>
              <a:rPr lang="nl-NL" sz="2400" dirty="0">
                <a:solidFill>
                  <a:srgbClr val="5B8F22"/>
                </a:solidFill>
                <a:ea typeface="Times New Roman" panose="02020603050405020304" pitchFamily="18" charset="0"/>
              </a:rPr>
              <a:t>ook bedreigde </a:t>
            </a:r>
            <a:r>
              <a:rPr lang="nl-NL" sz="2400" dirty="0" smtClean="0">
                <a:solidFill>
                  <a:srgbClr val="5B8F22"/>
                </a:solidFill>
                <a:ea typeface="Times New Roman" panose="02020603050405020304" pitchFamily="18" charset="0"/>
              </a:rPr>
              <a:t>vissoorten zoals zeebaars, roggen en haaien. Dit </a:t>
            </a:r>
            <a:r>
              <a:rPr lang="nl-NL" sz="2400" dirty="0">
                <a:solidFill>
                  <a:srgbClr val="5B8F22"/>
                </a:solidFill>
                <a:ea typeface="Times New Roman" panose="02020603050405020304" pitchFamily="18" charset="0"/>
              </a:rPr>
              <a:t>noemen we </a:t>
            </a:r>
            <a:r>
              <a:rPr lang="nl-NL" sz="2400" b="1" u="sng" dirty="0">
                <a:solidFill>
                  <a:srgbClr val="5B8F22"/>
                </a:solidFill>
                <a:ea typeface="Times New Roman" panose="02020603050405020304" pitchFamily="18" charset="0"/>
              </a:rPr>
              <a:t>bijvangst</a:t>
            </a:r>
            <a:r>
              <a:rPr lang="nl-NL" sz="2400" b="1" dirty="0">
                <a:solidFill>
                  <a:srgbClr val="5B8F22"/>
                </a:solidFill>
                <a:ea typeface="Times New Roman" panose="02020603050405020304" pitchFamily="18" charset="0"/>
              </a:rPr>
              <a:t>. </a:t>
            </a:r>
          </a:p>
        </p:txBody>
      </p:sp>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t="-2" b="55295"/>
          <a:stretch/>
        </p:blipFill>
        <p:spPr>
          <a:xfrm rot="230678">
            <a:off x="7020001" y="1016399"/>
            <a:ext cx="5188324" cy="4494961"/>
          </a:xfrm>
          <a:prstGeom prst="rect">
            <a:avLst/>
          </a:prstGeom>
          <a:effectLst>
            <a:outerShdw blurRad="50800" dist="38100" dir="2700000" algn="tl" rotWithShape="0">
              <a:prstClr val="black">
                <a:alpha val="40000"/>
              </a:prstClr>
            </a:outerShdw>
          </a:effectLst>
        </p:spPr>
      </p:pic>
      <p:sp>
        <p:nvSpPr>
          <p:cNvPr id="7" name="Content Placeholder 2"/>
          <p:cNvSpPr txBox="1">
            <a:spLocks/>
          </p:cNvSpPr>
          <p:nvPr/>
        </p:nvSpPr>
        <p:spPr>
          <a:xfrm rot="243421">
            <a:off x="7961044" y="1921813"/>
            <a:ext cx="4233901" cy="29339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400" dirty="0" smtClean="0"/>
          </a:p>
          <a:p>
            <a:pPr marL="0" indent="0">
              <a:buFont typeface="Arial" panose="020B0604020202020204" pitchFamily="34" charset="0"/>
              <a:buNone/>
            </a:pPr>
            <a:r>
              <a:rPr lang="en-US" sz="2400" b="1" dirty="0" err="1" smtClean="0"/>
              <a:t>Opdracht</a:t>
            </a:r>
            <a:r>
              <a:rPr lang="en-US" sz="2400" b="1" dirty="0" smtClean="0"/>
              <a:t> 1</a:t>
            </a:r>
            <a:r>
              <a:rPr lang="en-US" sz="2400" dirty="0" smtClean="0"/>
              <a:t>: </a:t>
            </a:r>
            <a:r>
              <a:rPr lang="en-US" sz="2400" dirty="0" err="1" smtClean="0"/>
              <a:t>bij</a:t>
            </a:r>
            <a:r>
              <a:rPr lang="en-US" sz="2400" dirty="0" smtClean="0"/>
              <a:t> de </a:t>
            </a:r>
            <a:r>
              <a:rPr lang="en-US" sz="2400" dirty="0" err="1" smtClean="0"/>
              <a:t>viskraam</a:t>
            </a:r>
            <a:endParaRPr lang="en-US" sz="2400" dirty="0" smtClean="0"/>
          </a:p>
          <a:p>
            <a:pPr marL="0" indent="0">
              <a:buFont typeface="Arial" panose="020B0604020202020204" pitchFamily="34" charset="0"/>
              <a:buNone/>
            </a:pPr>
            <a:endParaRPr lang="en-US" sz="2400" dirty="0"/>
          </a:p>
          <a:p>
            <a:pPr marL="0" indent="0">
              <a:buFont typeface="Arial" panose="020B0604020202020204" pitchFamily="34" charset="0"/>
              <a:buNone/>
            </a:pPr>
            <a:r>
              <a:rPr lang="nl-NL" sz="2400" dirty="0"/>
              <a:t>J</a:t>
            </a:r>
            <a:r>
              <a:rPr lang="nl-NL" sz="2400" dirty="0" smtClean="0"/>
              <a:t>e hebt zin in een stukje vis.  Op je werkblad zie je verschillende vissoorten. </a:t>
            </a:r>
          </a:p>
          <a:p>
            <a:pPr marL="0" indent="0">
              <a:buFont typeface="Arial" panose="020B0604020202020204" pitchFamily="34" charset="0"/>
              <a:buNone/>
            </a:pPr>
            <a:r>
              <a:rPr lang="nl-NL" sz="2400" dirty="0" smtClean="0"/>
              <a:t>Zoek op internet de missende informatie op. </a:t>
            </a:r>
            <a:r>
              <a:rPr lang="en-US" sz="2400" dirty="0" err="1" smtClean="0"/>
              <a:t>Vul</a:t>
            </a:r>
            <a:r>
              <a:rPr lang="en-US" sz="2400" dirty="0" smtClean="0"/>
              <a:t> </a:t>
            </a:r>
            <a:r>
              <a:rPr lang="en-US" sz="2400" dirty="0" err="1" smtClean="0"/>
              <a:t>daarna</a:t>
            </a:r>
            <a:r>
              <a:rPr lang="en-US" sz="2400" dirty="0" smtClean="0"/>
              <a:t> in of </a:t>
            </a:r>
            <a:r>
              <a:rPr lang="en-US" sz="2400" dirty="0" err="1" smtClean="0"/>
              <a:t>jij</a:t>
            </a:r>
            <a:r>
              <a:rPr lang="en-US" sz="2400" dirty="0" smtClean="0"/>
              <a:t> de </a:t>
            </a:r>
            <a:r>
              <a:rPr lang="en-US" sz="2400" dirty="0" err="1" smtClean="0"/>
              <a:t>vissoort</a:t>
            </a:r>
            <a:r>
              <a:rPr lang="en-US" sz="2400" dirty="0" smtClean="0"/>
              <a:t> </a:t>
            </a:r>
            <a:r>
              <a:rPr lang="en-US" sz="2400" dirty="0" err="1" smtClean="0"/>
              <a:t>zou</a:t>
            </a:r>
            <a:r>
              <a:rPr lang="en-US" sz="2400" dirty="0" smtClean="0"/>
              <a:t>  </a:t>
            </a:r>
            <a:r>
              <a:rPr lang="en-US" sz="2400" dirty="0" err="1" smtClean="0"/>
              <a:t>kopen</a:t>
            </a:r>
            <a:r>
              <a:rPr lang="en-US" sz="2400" dirty="0" smtClean="0"/>
              <a:t>. </a:t>
            </a:r>
            <a:endParaRPr lang="nl-NL" sz="2400" dirty="0" smtClean="0"/>
          </a:p>
        </p:txBody>
      </p:sp>
      <p:sp>
        <p:nvSpPr>
          <p:cNvPr id="9" name="TextBox 8"/>
          <p:cNvSpPr txBox="1"/>
          <p:nvPr/>
        </p:nvSpPr>
        <p:spPr>
          <a:xfrm>
            <a:off x="0" y="399911"/>
            <a:ext cx="5303519" cy="769441"/>
          </a:xfrm>
          <a:prstGeom prst="rect">
            <a:avLst/>
          </a:prstGeom>
          <a:blipFill dpi="0" rotWithShape="1">
            <a:blip r:embed="rId6" cstate="print">
              <a:extLst>
                <a:ext uri="{28A0092B-C50C-407E-A947-70E740481C1C}">
                  <a14:useLocalDpi xmlns:a14="http://schemas.microsoft.com/office/drawing/2010/main" val="0"/>
                </a:ext>
              </a:extLst>
            </a:blip>
            <a:srcRect/>
            <a:stretch>
              <a:fillRect/>
            </a:stretch>
          </a:blipFill>
        </p:spPr>
        <p:txBody>
          <a:bodyPr wrap="square" rtlCol="0">
            <a:spAutoFit/>
          </a:bodyPr>
          <a:lstStyle/>
          <a:p>
            <a:r>
              <a:rPr lang="en-US" sz="4400" b="1" dirty="0" smtClean="0">
                <a:solidFill>
                  <a:schemeClr val="bg1"/>
                </a:solidFill>
              </a:rPr>
              <a:t> 2: DE NOORDZEE</a:t>
            </a:r>
            <a:endParaRPr lang="nl-NL" sz="4400" b="1" dirty="0">
              <a:solidFill>
                <a:schemeClr val="bg1"/>
              </a:solidFill>
            </a:endParaRPr>
          </a:p>
        </p:txBody>
      </p:sp>
      <p:sp>
        <p:nvSpPr>
          <p:cNvPr id="14" name="Flowchart: Extract 13">
            <a:hlinkClick r:id="" action="ppaction://hlinkshowjump?jump=nextslide"/>
          </p:cNvPr>
          <p:cNvSpPr/>
          <p:nvPr/>
        </p:nvSpPr>
        <p:spPr>
          <a:xfrm rot="5400000">
            <a:off x="11654260" y="6298603"/>
            <a:ext cx="382939" cy="509946"/>
          </a:xfrm>
          <a:prstGeom prst="flowChartExtra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nl-NL"/>
          </a:p>
        </p:txBody>
      </p:sp>
      <p:grpSp>
        <p:nvGrpSpPr>
          <p:cNvPr id="31" name="Group 30"/>
          <p:cNvGrpSpPr/>
          <p:nvPr/>
        </p:nvGrpSpPr>
        <p:grpSpPr>
          <a:xfrm>
            <a:off x="322759" y="4722717"/>
            <a:ext cx="2734408" cy="1879514"/>
            <a:chOff x="4473124" y="3014852"/>
            <a:chExt cx="2734408" cy="1879514"/>
          </a:xfrm>
        </p:grpSpPr>
        <p:pic>
          <p:nvPicPr>
            <p:cNvPr id="1026" name="Picture 2" descr="http://pixabay.com/static/uploads/photo/2014/04/02/16/24/plate-307177_640.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73125" y="3014852"/>
              <a:ext cx="2339325" cy="1169663"/>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 xmlns:a14="http://schemas.microsoft.com/office/drawing/2010/main">
                  <a:solidFill>
                    <a:srgbClr val="FFFFFF"/>
                  </a:solidFill>
                </a14:hiddenFill>
              </a:ext>
            </a:extLst>
          </p:spPr>
        </p:pic>
        <p:sp>
          <p:nvSpPr>
            <p:cNvPr id="3" name="TextBox 2"/>
            <p:cNvSpPr txBox="1"/>
            <p:nvPr/>
          </p:nvSpPr>
          <p:spPr>
            <a:xfrm>
              <a:off x="4473124" y="4525034"/>
              <a:ext cx="2734408" cy="369332"/>
            </a:xfrm>
            <a:prstGeom prst="rect">
              <a:avLst/>
            </a:prstGeom>
            <a:noFill/>
          </p:spPr>
          <p:txBody>
            <a:bodyPr wrap="square" rtlCol="0">
              <a:spAutoFit/>
            </a:bodyPr>
            <a:lstStyle/>
            <a:p>
              <a:pPr algn="ctr"/>
              <a:r>
                <a:rPr lang="en-US" b="1" dirty="0" smtClean="0">
                  <a:latin typeface="Kristen ITC" panose="03050502040202030202" pitchFamily="66" charset="0"/>
                </a:rPr>
                <a:t>300 gram </a:t>
              </a:r>
              <a:r>
                <a:rPr lang="en-US" b="1" dirty="0" err="1" smtClean="0">
                  <a:latin typeface="Kristen ITC" panose="03050502040202030202" pitchFamily="66" charset="0"/>
                </a:rPr>
                <a:t>schol</a:t>
              </a:r>
              <a:endParaRPr lang="nl-NL" b="1" dirty="0">
                <a:latin typeface="Kristen ITC" panose="03050502040202030202" pitchFamily="66" charset="0"/>
              </a:endParaRPr>
            </a:p>
          </p:txBody>
        </p:sp>
      </p:grpSp>
      <p:pic>
        <p:nvPicPr>
          <p:cNvPr id="21" name="Picture 2" descr="http://pixabay.com/static/uploads/photo/2014/04/02/16/24/plate-307177_64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02250" y="4236901"/>
            <a:ext cx="3926445" cy="189035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 xmlns:a14="http://schemas.microsoft.com/office/drawing/2010/main">
                <a:solidFill>
                  <a:srgbClr val="FFFFFF"/>
                </a:solidFill>
              </a14:hiddenFill>
            </a:ext>
          </a:extLst>
        </p:spPr>
      </p:pic>
      <p:pic>
        <p:nvPicPr>
          <p:cNvPr id="33" name="Picture 32"/>
          <p:cNvPicPr>
            <a:picLocks noChangeAspect="1"/>
          </p:cNvPicPr>
          <p:nvPr/>
        </p:nvPicPr>
        <p:blipFill>
          <a:blip r:embed="rId3" cstate="print">
            <a:extLst>
              <a:ext uri="{BEBA8EAE-BF5A-486C-A8C5-ECC9F3942E4B}">
                <a14:imgProps xmlns:a14="http://schemas.microsoft.com/office/drawing/2010/main">
                  <a14:imgLayer r:embed="rId8">
                    <a14:imgEffect>
                      <a14:backgroundRemoval t="9894" b="89753" l="0" r="100000"/>
                    </a14:imgEffect>
                  </a14:imgLayer>
                </a14:imgProps>
              </a:ext>
              <a:ext uri="{28A0092B-C50C-407E-A947-70E740481C1C}">
                <a14:useLocalDpi xmlns:a14="http://schemas.microsoft.com/office/drawing/2010/main" val="0"/>
              </a:ext>
            </a:extLst>
          </a:blip>
          <a:stretch>
            <a:fillRect/>
          </a:stretch>
        </p:blipFill>
        <p:spPr>
          <a:xfrm rot="837980">
            <a:off x="4411783" y="4784603"/>
            <a:ext cx="1669878" cy="1137588"/>
          </a:xfrm>
          <a:prstGeom prst="rect">
            <a:avLst/>
          </a:prstGeom>
        </p:spPr>
      </p:pic>
      <p:pic>
        <p:nvPicPr>
          <p:cNvPr id="44" name="Picture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209428" flipH="1">
            <a:off x="5245976" y="4361936"/>
            <a:ext cx="1669878" cy="1137588"/>
          </a:xfrm>
          <a:prstGeom prst="rect">
            <a:avLst/>
          </a:prstGeom>
        </p:spPr>
      </p:pic>
      <p:grpSp>
        <p:nvGrpSpPr>
          <p:cNvPr id="32" name="Group 31"/>
          <p:cNvGrpSpPr/>
          <p:nvPr/>
        </p:nvGrpSpPr>
        <p:grpSpPr>
          <a:xfrm>
            <a:off x="3392158" y="4091192"/>
            <a:ext cx="3946628" cy="2815493"/>
            <a:chOff x="182327" y="4163330"/>
            <a:chExt cx="3946628" cy="2940938"/>
          </a:xfrm>
        </p:grpSpPr>
        <p:sp>
          <p:nvSpPr>
            <p:cNvPr id="11" name="TextBox 10"/>
            <p:cNvSpPr txBox="1"/>
            <p:nvPr/>
          </p:nvSpPr>
          <p:spPr>
            <a:xfrm>
              <a:off x="935863" y="6139799"/>
              <a:ext cx="2927024" cy="964469"/>
            </a:xfrm>
            <a:prstGeom prst="rect">
              <a:avLst/>
            </a:prstGeom>
            <a:noFill/>
          </p:spPr>
          <p:txBody>
            <a:bodyPr wrap="square" rtlCol="0">
              <a:spAutoFit/>
            </a:bodyPr>
            <a:lstStyle/>
            <a:p>
              <a:pPr algn="ctr"/>
              <a:r>
                <a:rPr lang="en-US" b="1" dirty="0" smtClean="0">
                  <a:latin typeface="Kristen ITC" panose="03050502040202030202" pitchFamily="66" charset="0"/>
                </a:rPr>
                <a:t>700 gram </a:t>
              </a:r>
              <a:r>
                <a:rPr lang="en-US" b="1" dirty="0" err="1" smtClean="0">
                  <a:latin typeface="Kristen ITC" panose="03050502040202030202" pitchFamily="66" charset="0"/>
                </a:rPr>
                <a:t>bijvangst</a:t>
              </a:r>
              <a:r>
                <a:rPr lang="en-US" b="1" dirty="0" smtClean="0">
                  <a:latin typeface="Kristen ITC" panose="03050502040202030202" pitchFamily="66" charset="0"/>
                </a:rPr>
                <a:t>: </a:t>
              </a:r>
              <a:r>
                <a:rPr lang="en-US" b="1" dirty="0" err="1" smtClean="0">
                  <a:latin typeface="Kristen ITC" panose="03050502040202030202" pitchFamily="66" charset="0"/>
                </a:rPr>
                <a:t>kabeljauw</a:t>
              </a:r>
              <a:r>
                <a:rPr lang="en-US" b="1" dirty="0" smtClean="0">
                  <a:latin typeface="Kristen ITC" panose="03050502040202030202" pitchFamily="66" charset="0"/>
                </a:rPr>
                <a:t>, </a:t>
              </a:r>
              <a:r>
                <a:rPr lang="en-US" b="1" dirty="0" err="1" smtClean="0">
                  <a:latin typeface="Kristen ITC" panose="03050502040202030202" pitchFamily="66" charset="0"/>
                </a:rPr>
                <a:t>zeebaars</a:t>
              </a:r>
              <a:r>
                <a:rPr lang="en-US" b="1" dirty="0" smtClean="0">
                  <a:latin typeface="Kristen ITC" panose="03050502040202030202" pitchFamily="66" charset="0"/>
                </a:rPr>
                <a:t> en </a:t>
              </a:r>
              <a:r>
                <a:rPr lang="en-US" b="1" dirty="0" err="1" smtClean="0">
                  <a:latin typeface="Kristen ITC" panose="03050502040202030202" pitchFamily="66" charset="0"/>
                </a:rPr>
                <a:t>wijting</a:t>
              </a:r>
              <a:endParaRPr lang="nl-NL" b="1" dirty="0">
                <a:latin typeface="Kristen ITC" panose="03050502040202030202" pitchFamily="66" charset="0"/>
              </a:endParaRPr>
            </a:p>
          </p:txBody>
        </p:sp>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2327" y="4362481"/>
              <a:ext cx="1669878" cy="1188273"/>
            </a:xfrm>
            <a:prstGeom prst="rect">
              <a:avLst/>
            </a:prstGeom>
          </p:spPr>
        </p:pic>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9077" y="4391319"/>
              <a:ext cx="1669878" cy="1188273"/>
            </a:xfrm>
            <a:prstGeom prst="rect">
              <a:avLst/>
            </a:prstGeom>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904438">
              <a:off x="1353100" y="4510773"/>
              <a:ext cx="1669878" cy="1188273"/>
            </a:xfrm>
            <a:prstGeom prst="rect">
              <a:avLst/>
            </a:prstGeom>
          </p:spPr>
        </p:pic>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54015">
              <a:off x="1962594" y="4733244"/>
              <a:ext cx="1669878" cy="1188273"/>
            </a:xfrm>
            <a:prstGeom prst="rect">
              <a:avLst/>
            </a:prstGeom>
          </p:spPr>
        </p:pic>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326431" y="4348248"/>
              <a:ext cx="1669878" cy="1188273"/>
            </a:xfrm>
            <a:prstGeom prst="rect">
              <a:avLst/>
            </a:prstGeom>
          </p:spPr>
        </p:pic>
        <p:pic>
          <p:nvPicPr>
            <p:cNvPr id="17" name="Picture 16"/>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8867" b="78325" l="7776" r="94587">
                          <a14:backgroundMark x1="78445" y1="73399" x2="89469" y2="68473"/>
                        </a14:backgroundRemoval>
                      </a14:imgEffect>
                    </a14:imgLayer>
                  </a14:imgProps>
                </a:ext>
                <a:ext uri="{28A0092B-C50C-407E-A947-70E740481C1C}">
                  <a14:useLocalDpi xmlns:a14="http://schemas.microsoft.com/office/drawing/2010/main" val="0"/>
                </a:ext>
              </a:extLst>
            </a:blip>
            <a:srcRect r="4172" b="12863"/>
            <a:stretch/>
          </p:blipFill>
          <p:spPr>
            <a:xfrm rot="21171763">
              <a:off x="811976" y="4311088"/>
              <a:ext cx="3113904" cy="1138029"/>
            </a:xfrm>
            <a:prstGeom prst="rect">
              <a:avLst/>
            </a:prstGeom>
          </p:spPr>
        </p:pic>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3426" y="4823531"/>
              <a:ext cx="1669878" cy="1188273"/>
            </a:xfrm>
            <a:prstGeom prst="rect">
              <a:avLst/>
            </a:prstGeom>
          </p:spPr>
        </p:pic>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107680" flipH="1">
              <a:off x="353937" y="4601599"/>
              <a:ext cx="1669878" cy="1188273"/>
            </a:xfrm>
            <a:prstGeom prst="rect">
              <a:avLst/>
            </a:prstGeom>
          </p:spPr>
        </p:pic>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03953" y="4163330"/>
              <a:ext cx="1669878" cy="1188273"/>
            </a:xfrm>
            <a:prstGeom prst="rect">
              <a:avLst/>
            </a:prstGeom>
          </p:spPr>
        </p:pic>
        <p:pic>
          <p:nvPicPr>
            <p:cNvPr id="20" name="Picture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754002" y="4420913"/>
              <a:ext cx="1604835" cy="1146025"/>
            </a:xfrm>
            <a:prstGeom prst="rect">
              <a:avLst/>
            </a:prstGeom>
          </p:spPr>
        </p:pic>
        <p:pic>
          <p:nvPicPr>
            <p:cNvPr id="1028" name="Picture 4" descr="http://upload.wikimedia.org/wikipedia/commons/f/f4/Florida_Box_Turtle_Digon3_re-edited.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689293" y="4271839"/>
              <a:ext cx="1660096" cy="1113133"/>
            </a:xfrm>
            <a:prstGeom prst="rect">
              <a:avLst/>
            </a:prstGeom>
            <a:noFill/>
            <a:extLst>
              <a:ext uri="{909E8E84-426E-40dd-AFC4-6F175D3DCCD1}">
                <a14:hiddenFill xmlns="" xmlns:a14="http://schemas.microsoft.com/office/drawing/2010/main">
                  <a:solidFill>
                    <a:srgbClr val="FFFFFF"/>
                  </a:solidFill>
                </a14:hiddenFill>
              </a:ext>
            </a:extLst>
          </p:spPr>
        </p:pic>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611330" y="4504060"/>
              <a:ext cx="1669878" cy="1188273"/>
            </a:xfrm>
            <a:prstGeom prst="rect">
              <a:avLst/>
            </a:prstGeom>
          </p:spPr>
        </p:pic>
      </p:grpSp>
      <p:pic>
        <p:nvPicPr>
          <p:cNvPr id="10" name="Picture 9"/>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9946" b="89782" l="0" r="100000"/>
                    </a14:imgEffect>
                  </a14:imgLayer>
                </a14:imgProps>
              </a:ext>
              <a:ext uri="{28A0092B-C50C-407E-A947-70E740481C1C}">
                <a14:useLocalDpi xmlns:a14="http://schemas.microsoft.com/office/drawing/2010/main" val="0"/>
              </a:ext>
            </a:extLst>
          </a:blip>
          <a:srcRect r="49863"/>
          <a:stretch/>
        </p:blipFill>
        <p:spPr>
          <a:xfrm rot="3867611">
            <a:off x="4040948" y="3710604"/>
            <a:ext cx="1535983" cy="1196099"/>
          </a:xfrm>
          <a:prstGeom prst="rect">
            <a:avLst/>
          </a:prstGeom>
        </p:spPr>
      </p:pic>
      <p:sp>
        <p:nvSpPr>
          <p:cNvPr id="36" name="Rectangle 35"/>
          <p:cNvSpPr/>
          <p:nvPr/>
        </p:nvSpPr>
        <p:spPr>
          <a:xfrm>
            <a:off x="1" y="5794918"/>
            <a:ext cx="7645940" cy="198401"/>
          </a:xfrm>
          <a:prstGeom prst="rect">
            <a:avLst/>
          </a:prstGeom>
          <a:blipFill>
            <a:blip r:embed="rId16">
              <a:alphaModFix amt="55000"/>
              <a:extLst>
                <a:ext uri="{BEBA8EAE-BF5A-486C-A8C5-ECC9F3942E4B}">
                  <a14:imgProps xmlns:a14="http://schemas.microsoft.com/office/drawing/2010/main">
                    <a14:imgLayer r:embed="rId17">
                      <a14:imgEffect>
                        <a14:saturation sat="33000"/>
                      </a14:imgEffect>
                    </a14:imgLayer>
                  </a14:imgProps>
                </a:ext>
              </a:extLst>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Rectangle 38"/>
          <p:cNvSpPr/>
          <p:nvPr/>
        </p:nvSpPr>
        <p:spPr>
          <a:xfrm rot="5400000">
            <a:off x="6788213" y="6276139"/>
            <a:ext cx="894944" cy="325934"/>
          </a:xfrm>
          <a:prstGeom prst="rect">
            <a:avLst/>
          </a:prstGeom>
          <a:blipFill dpi="0" rotWithShape="1">
            <a:blip r:embed="rId18">
              <a:extLst>
                <a:ext uri="{BEBA8EAE-BF5A-486C-A8C5-ECC9F3942E4B}">
                  <a14:imgProps xmlns:a14="http://schemas.microsoft.com/office/drawing/2010/main">
                    <a14:imgLayer r:embed="rId17">
                      <a14:imgEffect>
                        <a14:colorTemperature colorTemp="5300"/>
                      </a14:imgEffect>
                      <a14:imgEffect>
                        <a14:saturation sat="33000"/>
                      </a14:imgEffect>
                      <a14:imgEffect>
                        <a14:brightnessContrast bright="20000" contrast="-20000"/>
                      </a14:imgEffect>
                    </a14:imgLayer>
                  </a14:imgProps>
                </a:ext>
              </a:extLst>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Rectangle 46"/>
          <p:cNvSpPr/>
          <p:nvPr/>
        </p:nvSpPr>
        <p:spPr>
          <a:xfrm rot="5400000">
            <a:off x="-246073" y="6278555"/>
            <a:ext cx="894944" cy="325934"/>
          </a:xfrm>
          <a:prstGeom prst="rect">
            <a:avLst/>
          </a:prstGeom>
          <a:blipFill dpi="0" rotWithShape="1">
            <a:blip r:embed="rId18">
              <a:extLst>
                <a:ext uri="{BEBA8EAE-BF5A-486C-A8C5-ECC9F3942E4B}">
                  <a14:imgProps xmlns:a14="http://schemas.microsoft.com/office/drawing/2010/main">
                    <a14:imgLayer r:embed="rId17">
                      <a14:imgEffect>
                        <a14:colorTemperature colorTemp="5300"/>
                      </a14:imgEffect>
                      <a14:imgEffect>
                        <a14:saturation sat="33000"/>
                      </a14:imgEffect>
                      <a14:imgEffect>
                        <a14:brightnessContrast bright="20000" contrast="-20000"/>
                      </a14:imgEffect>
                    </a14:imgLayer>
                  </a14:imgProps>
                </a:ext>
              </a:extLst>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Flowchart: Extract 12">
            <a:hlinkClick r:id="" action="ppaction://hlinkshowjump?jump=previousslide"/>
          </p:cNvPr>
          <p:cNvSpPr/>
          <p:nvPr/>
        </p:nvSpPr>
        <p:spPr>
          <a:xfrm rot="5400000" flipH="1" flipV="1">
            <a:off x="131290" y="6288944"/>
            <a:ext cx="382939" cy="507013"/>
          </a:xfrm>
          <a:prstGeom prst="flowChartExtra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nl-NL"/>
          </a:p>
        </p:txBody>
      </p:sp>
      <p:sp>
        <p:nvSpPr>
          <p:cNvPr id="40" name="TextBox 39"/>
          <p:cNvSpPr txBox="1"/>
          <p:nvPr/>
        </p:nvSpPr>
        <p:spPr>
          <a:xfrm>
            <a:off x="3028303" y="6142203"/>
            <a:ext cx="896936" cy="584776"/>
          </a:xfrm>
          <a:prstGeom prst="rect">
            <a:avLst/>
          </a:prstGeom>
          <a:noFill/>
        </p:spPr>
        <p:txBody>
          <a:bodyPr wrap="square" rtlCol="0">
            <a:spAutoFit/>
          </a:bodyPr>
          <a:lstStyle/>
          <a:p>
            <a:pPr algn="ctr"/>
            <a:r>
              <a:rPr lang="en-US" sz="1600" dirty="0" err="1">
                <a:latin typeface="Kristen ITC" panose="03050502040202030202" pitchFamily="66" charset="0"/>
              </a:rPr>
              <a:t>h</a:t>
            </a:r>
            <a:r>
              <a:rPr lang="en-US" sz="1600" dirty="0" err="1" smtClean="0">
                <a:latin typeface="Kristen ITC" panose="03050502040202030202" pitchFamily="66" charset="0"/>
              </a:rPr>
              <a:t>eeft</a:t>
            </a:r>
            <a:r>
              <a:rPr lang="en-US" sz="1600" dirty="0" smtClean="0">
                <a:latin typeface="Kristen ITC" panose="03050502040202030202" pitchFamily="66" charset="0"/>
              </a:rPr>
              <a:t> </a:t>
            </a:r>
            <a:r>
              <a:rPr lang="en-US" sz="1600" dirty="0" err="1" smtClean="0">
                <a:latin typeface="Kristen ITC" panose="03050502040202030202" pitchFamily="66" charset="0"/>
              </a:rPr>
              <a:t>wel</a:t>
            </a:r>
            <a:endParaRPr lang="nl-NL" sz="1600" dirty="0">
              <a:latin typeface="Kristen ITC" panose="03050502040202030202" pitchFamily="66" charset="0"/>
            </a:endParaRPr>
          </a:p>
        </p:txBody>
      </p:sp>
      <p:pic>
        <p:nvPicPr>
          <p:cNvPr id="46" name="Picture 4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359003" flipH="1">
            <a:off x="4372869" y="4455073"/>
            <a:ext cx="1669878" cy="1137588"/>
          </a:xfrm>
          <a:prstGeom prst="rect">
            <a:avLst/>
          </a:prstGeom>
        </p:spPr>
      </p:pic>
      <p:pic>
        <p:nvPicPr>
          <p:cNvPr id="4" name="Afbeelding 3"/>
          <p:cNvPicPr>
            <a:picLocks noChangeAspect="1"/>
          </p:cNvPicPr>
          <p:nvPr/>
        </p:nvPicPr>
        <p:blipFill>
          <a:blip r:embed="rId19"/>
          <a:stretch>
            <a:fillRect/>
          </a:stretch>
        </p:blipFill>
        <p:spPr>
          <a:xfrm>
            <a:off x="558923" y="4381409"/>
            <a:ext cx="2035317" cy="1240905"/>
          </a:xfrm>
          <a:prstGeom prst="rect">
            <a:avLst/>
          </a:prstGeom>
        </p:spPr>
      </p:pic>
      <p:sp>
        <p:nvSpPr>
          <p:cNvPr id="42" name="TextBox 41"/>
          <p:cNvSpPr txBox="1"/>
          <p:nvPr/>
        </p:nvSpPr>
        <p:spPr>
          <a:xfrm>
            <a:off x="0" y="399911"/>
            <a:ext cx="7904042" cy="769441"/>
          </a:xfrm>
          <a:prstGeom prst="rect">
            <a:avLst/>
          </a:prstGeom>
          <a:blipFill dpi="0" rotWithShape="1">
            <a:blip r:embed="rId6" cstate="print">
              <a:extLst>
                <a:ext uri="{28A0092B-C50C-407E-A947-70E740481C1C}">
                  <a14:useLocalDpi xmlns:a14="http://schemas.microsoft.com/office/drawing/2010/main" val="0"/>
                </a:ext>
              </a:extLst>
            </a:blip>
            <a:srcRect/>
            <a:stretch>
              <a:fillRect/>
            </a:stretch>
          </a:blipFill>
        </p:spPr>
        <p:txBody>
          <a:bodyPr wrap="square" rtlCol="0">
            <a:spAutoFit/>
          </a:bodyPr>
          <a:lstStyle/>
          <a:p>
            <a:r>
              <a:rPr lang="en-US" sz="4400" b="1" dirty="0" smtClean="0">
                <a:solidFill>
                  <a:schemeClr val="bg1"/>
                </a:solidFill>
              </a:rPr>
              <a:t> 2: VISSERIJ EN ZEERESERVATEN</a:t>
            </a:r>
            <a:endParaRPr lang="nl-NL" sz="4400" b="1" dirty="0">
              <a:solidFill>
                <a:schemeClr val="bg1"/>
              </a:solidFill>
            </a:endParaRPr>
          </a:p>
        </p:txBody>
      </p:sp>
    </p:spTree>
    <p:extLst>
      <p:ext uri="{BB962C8B-B14F-4D97-AF65-F5344CB8AC3E}">
        <p14:creationId xmlns:p14="http://schemas.microsoft.com/office/powerpoint/2010/main" val="925235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l-NL" dirty="0"/>
          </a:p>
        </p:txBody>
      </p:sp>
      <p:sp>
        <p:nvSpPr>
          <p:cNvPr id="4" name="Rectangle 3"/>
          <p:cNvSpPr/>
          <p:nvPr/>
        </p:nvSpPr>
        <p:spPr>
          <a:xfrm>
            <a:off x="2209534" y="2043024"/>
            <a:ext cx="5533979" cy="1938992"/>
          </a:xfrm>
          <a:prstGeom prst="rect">
            <a:avLst/>
          </a:prstGeom>
        </p:spPr>
        <p:txBody>
          <a:bodyPr wrap="square">
            <a:spAutoFit/>
          </a:bodyPr>
          <a:lstStyle/>
          <a:p>
            <a:pPr algn="ctr"/>
            <a:r>
              <a:rPr lang="nl-NL" sz="2400" dirty="0" smtClean="0">
                <a:solidFill>
                  <a:schemeClr val="accent6">
                    <a:lumMod val="75000"/>
                  </a:schemeClr>
                </a:solidFill>
              </a:rPr>
              <a:t>Om </a:t>
            </a:r>
            <a:r>
              <a:rPr lang="nl-NL" sz="2400" dirty="0" smtClean="0">
                <a:solidFill>
                  <a:schemeClr val="accent6">
                    <a:lumMod val="75000"/>
                  </a:schemeClr>
                </a:solidFill>
              </a:rPr>
              <a:t>de zeeën weer gezond te krijgen, </a:t>
            </a:r>
            <a:r>
              <a:rPr lang="nl-NL" sz="2400" dirty="0" smtClean="0">
                <a:solidFill>
                  <a:schemeClr val="accent6">
                    <a:lumMod val="75000"/>
                  </a:schemeClr>
                </a:solidFill>
              </a:rPr>
              <a:t>moeten we </a:t>
            </a:r>
            <a:r>
              <a:rPr lang="nl-NL" sz="2400" dirty="0" err="1" smtClean="0">
                <a:solidFill>
                  <a:schemeClr val="accent6">
                    <a:lumMod val="75000"/>
                  </a:schemeClr>
                </a:solidFill>
              </a:rPr>
              <a:t>zeereservaten</a:t>
            </a:r>
            <a:r>
              <a:rPr lang="nl-NL" sz="2400" dirty="0" smtClean="0">
                <a:solidFill>
                  <a:schemeClr val="accent6">
                    <a:lumMod val="75000"/>
                  </a:schemeClr>
                </a:solidFill>
              </a:rPr>
              <a:t> maken. In zo’n beschermd gebied mag je helemaal niet vissen. Hier kunnen de vissen groeien. </a:t>
            </a:r>
          </a:p>
          <a:p>
            <a:pPr algn="ctr"/>
            <a:endParaRPr lang="nl-NL" sz="2400" dirty="0">
              <a:solidFill>
                <a:schemeClr val="accent6">
                  <a:lumMod val="75000"/>
                </a:schemeClr>
              </a:solidFill>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28575" b="30100"/>
          <a:stretch/>
        </p:blipFill>
        <p:spPr>
          <a:xfrm>
            <a:off x="3471253" y="5911327"/>
            <a:ext cx="7179598" cy="94667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23653" y="3766324"/>
            <a:ext cx="2846900" cy="2538412"/>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071" y="4524375"/>
            <a:ext cx="4572000" cy="2333625"/>
          </a:xfrm>
          <a:prstGeom prst="rect">
            <a:avLst/>
          </a:prstGeom>
          <a:effectLst>
            <a:outerShdw blurRad="50800" dist="38100" dir="2700000" algn="tl" rotWithShape="0">
              <a:prstClr val="black">
                <a:alpha val="40000"/>
              </a:prstClr>
            </a:outerShdw>
          </a:effec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0173594" y="1095375"/>
            <a:ext cx="2028825" cy="5762625"/>
          </a:xfrm>
          <a:prstGeom prst="rect">
            <a:avLst/>
          </a:prstGeom>
          <a:effectLst>
            <a:outerShdw blurRad="50800" dist="38100" dir="2700000" algn="tl" rotWithShape="0">
              <a:prstClr val="black">
                <a:alpha val="36000"/>
              </a:prstClr>
            </a:outerShdw>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34651" y="5934987"/>
            <a:ext cx="2332101" cy="1166051"/>
          </a:xfrm>
          <a:prstGeom prst="rect">
            <a:avLst/>
          </a:prstGeom>
        </p:spPr>
      </p:pic>
      <p:sp>
        <p:nvSpPr>
          <p:cNvPr id="10" name="Flowchart: Extract 9">
            <a:hlinkClick r:id="" action="ppaction://hlinkshowjump?jump=nextslide"/>
          </p:cNvPr>
          <p:cNvSpPr/>
          <p:nvPr/>
        </p:nvSpPr>
        <p:spPr>
          <a:xfrm rot="5400000">
            <a:off x="11654260" y="6298603"/>
            <a:ext cx="382939" cy="509946"/>
          </a:xfrm>
          <a:prstGeom prst="flowChartExtra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nl-NL"/>
          </a:p>
        </p:txBody>
      </p:sp>
      <p:sp>
        <p:nvSpPr>
          <p:cNvPr id="11" name="Flowchart: Extract 10">
            <a:hlinkClick r:id="" action="ppaction://hlinkshowjump?jump=previousslide"/>
          </p:cNvPr>
          <p:cNvSpPr/>
          <p:nvPr/>
        </p:nvSpPr>
        <p:spPr>
          <a:xfrm rot="5400000" flipH="1" flipV="1">
            <a:off x="207693" y="6288166"/>
            <a:ext cx="382939" cy="509946"/>
          </a:xfrm>
          <a:prstGeom prst="flowChartExtra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nl-NL"/>
          </a:p>
        </p:txBody>
      </p:sp>
      <p:sp>
        <p:nvSpPr>
          <p:cNvPr id="13" name="Rounded Rectangle 12"/>
          <p:cNvSpPr/>
          <p:nvPr/>
        </p:nvSpPr>
        <p:spPr>
          <a:xfrm>
            <a:off x="8803178" y="4887684"/>
            <a:ext cx="171549" cy="1709516"/>
          </a:xfrm>
          <a:prstGeom prst="roundRect">
            <a:avLst/>
          </a:prstGeom>
          <a:gradFill flip="none" rotWithShape="1">
            <a:gsLst>
              <a:gs pos="100000">
                <a:srgbClr val="996633"/>
              </a:gs>
              <a:gs pos="42000">
                <a:srgbClr val="D9B28B"/>
              </a:gs>
              <a:gs pos="26000">
                <a:schemeClr val="bg1">
                  <a:lumMod val="75000"/>
                </a:schemeClr>
              </a:gs>
              <a:gs pos="0">
                <a:schemeClr val="bg1">
                  <a:lumMod val="9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91920" y="6231333"/>
            <a:ext cx="533691" cy="573357"/>
          </a:xfrm>
          <a:prstGeom prst="rect">
            <a:avLst/>
          </a:prstGeom>
        </p:spPr>
      </p:pic>
      <p:pic>
        <p:nvPicPr>
          <p:cNvPr id="24" name="Pictur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27587" y="6060952"/>
            <a:ext cx="1052208" cy="797048"/>
          </a:xfrm>
          <a:prstGeom prst="rect">
            <a:avLst/>
          </a:prstGeom>
          <a:effectLst>
            <a:outerShdw blurRad="50800" dist="38100" dir="2700000" algn="tl" rotWithShape="0">
              <a:prstClr val="black">
                <a:alpha val="40000"/>
              </a:prstClr>
            </a:outerShdw>
          </a:effectLst>
        </p:spPr>
      </p:pic>
      <p:pic>
        <p:nvPicPr>
          <p:cNvPr id="48" name="Picture 4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8226976" y="-250033"/>
            <a:ext cx="4001864" cy="3001398"/>
          </a:xfrm>
          <a:prstGeom prst="rect">
            <a:avLst/>
          </a:prstGeom>
          <a:effectLst>
            <a:outerShdw blurRad="50800" dist="38100" dir="2700000" algn="tl" rotWithShape="0">
              <a:prstClr val="black">
                <a:alpha val="40000"/>
              </a:prstClr>
            </a:outerShdw>
          </a:effectLst>
        </p:spPr>
      </p:pic>
      <p:pic>
        <p:nvPicPr>
          <p:cNvPr id="50" name="Picture 4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9393600" y="-1246120"/>
            <a:ext cx="3111412" cy="2333559"/>
          </a:xfrm>
          <a:prstGeom prst="rect">
            <a:avLst/>
          </a:prstGeom>
          <a:effectLst>
            <a:outerShdw blurRad="50800" dist="38100" dir="2700000" algn="tl" rotWithShape="0">
              <a:prstClr val="black">
                <a:alpha val="40000"/>
              </a:prstClr>
            </a:outerShdw>
          </a:effectLst>
        </p:spPr>
      </p:pic>
      <p:sp>
        <p:nvSpPr>
          <p:cNvPr id="49" name="Rectangle 48"/>
          <p:cNvSpPr/>
          <p:nvPr/>
        </p:nvSpPr>
        <p:spPr>
          <a:xfrm>
            <a:off x="7320941" y="3456664"/>
            <a:ext cx="2852653" cy="1942357"/>
          </a:xfrm>
          <a:prstGeom prst="rect">
            <a:avLst/>
          </a:prstGeom>
          <a:blipFill>
            <a:blip r:embed="rId12">
              <a:duotone>
                <a:schemeClr val="accent2">
                  <a:shade val="45000"/>
                  <a:satMod val="135000"/>
                </a:schemeClr>
                <a:prstClr val="white"/>
              </a:duotone>
            </a:blip>
            <a:tile tx="0" ty="0" sx="100000" sy="100000" flip="none" algn="tl"/>
          </a:blipFill>
          <a:ln>
            <a:noFill/>
          </a:ln>
          <a:effectLst>
            <a:outerShdw blurRad="203200" dist="241300" dir="21540000" sx="87000" sy="87000" algn="ctr">
              <a:srgbClr val="000000">
                <a:alpha val="18000"/>
              </a:srgbClr>
            </a:outerShdw>
            <a:softEdge rad="12700"/>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0" b="1" dirty="0" smtClean="0">
                <a:ln>
                  <a:solidFill>
                    <a:schemeClr val="accent2">
                      <a:lumMod val="75000"/>
                    </a:schemeClr>
                  </a:solidFill>
                </a:ln>
                <a:solidFill>
                  <a:schemeClr val="accent2">
                    <a:lumMod val="50000"/>
                  </a:schemeClr>
                </a:solidFill>
              </a:rPr>
              <a:t>ZEERESERVAAT</a:t>
            </a:r>
            <a:r>
              <a:rPr lang="en-US" sz="2400" b="1" dirty="0" smtClean="0">
                <a:ln>
                  <a:solidFill>
                    <a:schemeClr val="accent2">
                      <a:lumMod val="75000"/>
                    </a:schemeClr>
                  </a:solidFill>
                </a:ln>
                <a:solidFill>
                  <a:schemeClr val="tx1"/>
                </a:solidFill>
              </a:rPr>
              <a:t/>
            </a:r>
            <a:br>
              <a:rPr lang="en-US" sz="2400" b="1" dirty="0" smtClean="0">
                <a:ln>
                  <a:solidFill>
                    <a:schemeClr val="accent2">
                      <a:lumMod val="75000"/>
                    </a:schemeClr>
                  </a:solidFill>
                </a:ln>
                <a:solidFill>
                  <a:schemeClr val="tx1"/>
                </a:solidFill>
              </a:rPr>
            </a:br>
            <a:endParaRPr lang="en-US" sz="2400" b="1" dirty="0" smtClean="0">
              <a:ln>
                <a:solidFill>
                  <a:schemeClr val="accent2">
                    <a:lumMod val="75000"/>
                  </a:schemeClr>
                </a:solidFill>
              </a:ln>
              <a:solidFill>
                <a:schemeClr val="tx1"/>
              </a:solidFill>
            </a:endParaRPr>
          </a:p>
          <a:p>
            <a:pPr algn="ctr"/>
            <a:endParaRPr lang="en-US" sz="2400" b="1" dirty="0">
              <a:ln>
                <a:solidFill>
                  <a:schemeClr val="accent2">
                    <a:lumMod val="75000"/>
                  </a:schemeClr>
                </a:solidFill>
              </a:ln>
              <a:solidFill>
                <a:schemeClr val="tx1"/>
              </a:solidFill>
            </a:endParaRPr>
          </a:p>
          <a:p>
            <a:pPr algn="ctr"/>
            <a:endParaRPr lang="en-US" sz="2400" b="1" dirty="0" smtClean="0">
              <a:ln>
                <a:solidFill>
                  <a:schemeClr val="accent2">
                    <a:lumMod val="75000"/>
                  </a:schemeClr>
                </a:solidFill>
              </a:ln>
              <a:solidFill>
                <a:schemeClr val="tx1"/>
              </a:solidFill>
            </a:endParaRPr>
          </a:p>
          <a:p>
            <a:pPr algn="ctr"/>
            <a:r>
              <a:rPr lang="en-US" sz="2000" b="1" dirty="0" smtClean="0">
                <a:ln>
                  <a:solidFill>
                    <a:schemeClr val="accent2">
                      <a:lumMod val="75000"/>
                    </a:schemeClr>
                  </a:solidFill>
                </a:ln>
                <a:solidFill>
                  <a:schemeClr val="accent2">
                    <a:lumMod val="50000"/>
                  </a:schemeClr>
                </a:solidFill>
              </a:rPr>
              <a:t>! VERBODEN TE VISSEN !</a:t>
            </a:r>
            <a:endParaRPr lang="nl-NL" sz="2000" b="1" dirty="0">
              <a:ln>
                <a:solidFill>
                  <a:schemeClr val="accent2">
                    <a:lumMod val="75000"/>
                  </a:schemeClr>
                </a:solidFill>
              </a:ln>
              <a:solidFill>
                <a:schemeClr val="accent2">
                  <a:lumMod val="50000"/>
                </a:schemeClr>
              </a:solidFill>
            </a:endParaRPr>
          </a:p>
        </p:txBody>
      </p:sp>
      <p:pic>
        <p:nvPicPr>
          <p:cNvPr id="12" name="Picture 11"/>
          <p:cNvPicPr>
            <a:picLocks noChangeAspect="1"/>
          </p:cNvPicPr>
          <p:nvPr/>
        </p:nvPicPr>
        <p:blipFill>
          <a:blip r:embed="rId13" cstate="print">
            <a:extLst>
              <a:ext uri="{BEBA8EAE-BF5A-486C-A8C5-ECC9F3942E4B}">
                <a14:imgProps xmlns:a14="http://schemas.microsoft.com/office/drawing/2010/main">
                  <a14:imgLayer r:embed="rId1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8009838" y="3800085"/>
            <a:ext cx="1586680" cy="1202293"/>
          </a:xfrm>
          <a:prstGeom prst="rect">
            <a:avLst/>
          </a:prstGeom>
          <a:noFill/>
          <a:ln>
            <a:noFill/>
          </a:ln>
          <a:effectLst>
            <a:outerShdw blurRad="50800" dist="38100" dir="2700000" algn="tl" rotWithShape="0">
              <a:srgbClr val="E60000">
                <a:alpha val="65000"/>
              </a:srgbClr>
            </a:outerShdw>
            <a:softEdge rad="12700"/>
          </a:effectLst>
          <a:scene3d>
            <a:camera prst="isometricOffAxis2Left"/>
            <a:lightRig rig="threePt" dir="t"/>
          </a:scene3d>
          <a:sp3d prstMaterial="plastic">
            <a:bevelT prst="coolSlant"/>
          </a:sp3d>
        </p:spPr>
      </p:pic>
      <p:pic>
        <p:nvPicPr>
          <p:cNvPr id="1028" name="Picture 4" descr="http://i.dailymail.co.uk/i/pix/2012/12/26/article-2253327-0E78B3CE00000578-327_306x423.jpg"/>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4019" b="71158" l="9804" r="89542"/>
                    </a14:imgEffect>
                  </a14:imgLayer>
                </a14:imgProps>
              </a:ext>
              <a:ext uri="{28A0092B-C50C-407E-A947-70E740481C1C}">
                <a14:useLocalDpi xmlns:a14="http://schemas.microsoft.com/office/drawing/2010/main" val="0"/>
              </a:ext>
            </a:extLst>
          </a:blip>
          <a:srcRect/>
          <a:stretch>
            <a:fillRect/>
          </a:stretch>
        </p:blipFill>
        <p:spPr bwMode="auto">
          <a:xfrm rot="9677427" flipH="1">
            <a:off x="9403657" y="2896202"/>
            <a:ext cx="1008710" cy="1394393"/>
          </a:xfrm>
          <a:prstGeom prst="rect">
            <a:avLst/>
          </a:prstGeom>
          <a:noFill/>
          <a:extLst>
            <a:ext uri="{909E8E84-426E-40dd-AFC4-6F175D3DCCD1}">
              <a14:hiddenFill xmlns="" xmlns:a14="http://schemas.microsoft.com/office/drawing/2010/main">
                <a:solidFill>
                  <a:srgbClr val="FFFFFF"/>
                </a:solidFill>
              </a14:hiddenFill>
            </a:ext>
          </a:extLst>
        </p:spPr>
      </p:pic>
      <p:pic>
        <p:nvPicPr>
          <p:cNvPr id="53" name="Picture 4" descr="http://i.dailymail.co.uk/i/pix/2012/12/26/article-2253327-0E78B3CE00000578-327_306x423.jpg"/>
          <p:cNvPicPr>
            <a:picLocks noChangeAspect="1" noChangeArrowheads="1"/>
          </p:cNvPicPr>
          <p:nvPr/>
        </p:nvPicPr>
        <p:blipFill>
          <a:blip r:embed="rId17"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rot="3798935" flipH="1" flipV="1">
            <a:off x="7722621" y="3083637"/>
            <a:ext cx="1008710" cy="1394393"/>
          </a:xfrm>
          <a:prstGeom prst="rect">
            <a:avLst/>
          </a:prstGeom>
          <a:noFill/>
          <a:extLst>
            <a:ext uri="{909E8E84-426E-40dd-AFC4-6F175D3DCCD1}">
              <a14:hiddenFill xmlns="" xmlns:a14="http://schemas.microsoft.com/office/drawing/2010/main">
                <a:solidFill>
                  <a:srgbClr val="FFFFFF"/>
                </a:solidFill>
              </a14:hiddenFill>
            </a:ext>
          </a:extLst>
        </p:spPr>
      </p:pic>
      <p:pic>
        <p:nvPicPr>
          <p:cNvPr id="54" name="Picture 4" descr="http://i.dailymail.co.uk/i/pix/2012/12/26/article-2253327-0E78B3CE00000578-327_306x423.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rot="11922573">
            <a:off x="9590589" y="3557232"/>
            <a:ext cx="1008710" cy="1394393"/>
          </a:xfrm>
          <a:prstGeom prst="rect">
            <a:avLst/>
          </a:prstGeom>
          <a:noFill/>
          <a:extLst>
            <a:ext uri="{909E8E84-426E-40dd-AFC4-6F175D3DCCD1}">
              <a14:hiddenFill xmlns="" xmlns:a14="http://schemas.microsoft.com/office/drawing/2010/main">
                <a:solidFill>
                  <a:srgbClr val="FFFFFF"/>
                </a:solidFill>
              </a14:hiddenFill>
            </a:ext>
          </a:extLst>
        </p:spPr>
      </p:pic>
      <p:pic>
        <p:nvPicPr>
          <p:cNvPr id="23" name="Content Placeholder 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181997">
            <a:off x="6114758" y="6032500"/>
            <a:ext cx="1702204" cy="1063878"/>
          </a:xfrm>
          <a:prstGeom prst="rect">
            <a:avLst/>
          </a:prstGeom>
          <a:effectLst>
            <a:outerShdw blurRad="50800" dist="38100" dir="2700000" algn="tl" rotWithShape="0">
              <a:prstClr val="black">
                <a:alpha val="40000"/>
              </a:prstClr>
            </a:outerShdw>
          </a:effectLst>
        </p:spPr>
      </p:pic>
      <p:sp>
        <p:nvSpPr>
          <p:cNvPr id="26" name="TextBox 25"/>
          <p:cNvSpPr txBox="1"/>
          <p:nvPr/>
        </p:nvSpPr>
        <p:spPr>
          <a:xfrm>
            <a:off x="0" y="399911"/>
            <a:ext cx="7904042" cy="769441"/>
          </a:xfrm>
          <a:prstGeom prst="rect">
            <a:avLst/>
          </a:prstGeom>
          <a:blipFill dpi="0" rotWithShape="1">
            <a:blip r:embed="rId20" cstate="print">
              <a:extLst>
                <a:ext uri="{28A0092B-C50C-407E-A947-70E740481C1C}">
                  <a14:useLocalDpi xmlns:a14="http://schemas.microsoft.com/office/drawing/2010/main" val="0"/>
                </a:ext>
              </a:extLst>
            </a:blip>
            <a:srcRect/>
            <a:stretch>
              <a:fillRect/>
            </a:stretch>
          </a:blipFill>
        </p:spPr>
        <p:txBody>
          <a:bodyPr wrap="square" rtlCol="0">
            <a:spAutoFit/>
          </a:bodyPr>
          <a:lstStyle/>
          <a:p>
            <a:r>
              <a:rPr lang="en-US" sz="4400" b="1" dirty="0" smtClean="0">
                <a:solidFill>
                  <a:schemeClr val="bg1"/>
                </a:solidFill>
              </a:rPr>
              <a:t> 2: VISSERIJ EN ZEERESERVATEN</a:t>
            </a:r>
            <a:endParaRPr lang="nl-NL" sz="4400" b="1" dirty="0">
              <a:solidFill>
                <a:schemeClr val="bg1"/>
              </a:solidFill>
            </a:endParaRPr>
          </a:p>
        </p:txBody>
      </p:sp>
    </p:spTree>
    <p:extLst>
      <p:ext uri="{BB962C8B-B14F-4D97-AF65-F5344CB8AC3E}">
        <p14:creationId xmlns:p14="http://schemas.microsoft.com/office/powerpoint/2010/main" val="41896331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0338" y="310152"/>
            <a:ext cx="7664507" cy="769441"/>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p:spPr>
        <p:txBody>
          <a:bodyPr wrap="square" rtlCol="0">
            <a:spAutoFit/>
          </a:bodyPr>
          <a:lstStyle/>
          <a:p>
            <a:r>
              <a:rPr lang="en-US" sz="4400" b="1" dirty="0" smtClean="0">
                <a:solidFill>
                  <a:schemeClr val="bg1"/>
                </a:solidFill>
              </a:rPr>
              <a:t> 2: VISSERIJ EN  ZEERESERVATEN</a:t>
            </a:r>
            <a:endParaRPr lang="nl-NL" sz="4400" b="1" dirty="0">
              <a:solidFill>
                <a:schemeClr val="bg1"/>
              </a:solidFill>
            </a:endParaRPr>
          </a:p>
        </p:txBody>
      </p:sp>
      <p:sp>
        <p:nvSpPr>
          <p:cNvPr id="16" name="Flowchart: Extract 15">
            <a:hlinkClick r:id="" action="ppaction://hlinkshowjump?jump=nextslide"/>
          </p:cNvPr>
          <p:cNvSpPr/>
          <p:nvPr/>
        </p:nvSpPr>
        <p:spPr>
          <a:xfrm rot="5400000">
            <a:off x="11654260" y="6298603"/>
            <a:ext cx="382939" cy="509946"/>
          </a:xfrm>
          <a:prstGeom prst="flowChartExtra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nl-NL"/>
          </a:p>
        </p:txBody>
      </p:sp>
      <p:sp>
        <p:nvSpPr>
          <p:cNvPr id="17" name="Flowchart: Extract 16">
            <a:hlinkClick r:id="" action="ppaction://hlinkshowjump?jump=previousslide"/>
          </p:cNvPr>
          <p:cNvSpPr/>
          <p:nvPr/>
        </p:nvSpPr>
        <p:spPr>
          <a:xfrm rot="5400000" flipH="1" flipV="1">
            <a:off x="207693" y="6288166"/>
            <a:ext cx="382939" cy="509946"/>
          </a:xfrm>
          <a:prstGeom prst="flowChartExtra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nl-NL"/>
          </a:p>
        </p:txBody>
      </p:sp>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b="48052"/>
          <a:stretch/>
        </p:blipFill>
        <p:spPr>
          <a:xfrm>
            <a:off x="0" y="1165245"/>
            <a:ext cx="6199114" cy="3401437"/>
          </a:xfrm>
          <a:prstGeom prst="rect">
            <a:avLst/>
          </a:prstGeom>
          <a:effectLst>
            <a:outerShdw blurRad="50800" dist="38100" dir="2700000" algn="tl" rotWithShape="0">
              <a:prstClr val="black">
                <a:alpha val="40000"/>
              </a:prstClr>
            </a:outerShdw>
          </a:effectLst>
        </p:spPr>
      </p:pic>
      <p:sp>
        <p:nvSpPr>
          <p:cNvPr id="18" name="TextBox 17"/>
          <p:cNvSpPr txBox="1"/>
          <p:nvPr/>
        </p:nvSpPr>
        <p:spPr>
          <a:xfrm>
            <a:off x="1104331" y="1834898"/>
            <a:ext cx="5315167" cy="2585323"/>
          </a:xfrm>
          <a:prstGeom prst="rect">
            <a:avLst/>
          </a:prstGeom>
          <a:noFill/>
        </p:spPr>
        <p:txBody>
          <a:bodyPr wrap="square" rtlCol="0">
            <a:spAutoFit/>
          </a:bodyPr>
          <a:lstStyle/>
          <a:p>
            <a:r>
              <a:rPr lang="nl-NL" sz="2400" b="1" dirty="0" smtClean="0"/>
              <a:t>Opdracht 2: </a:t>
            </a:r>
            <a:r>
              <a:rPr lang="nl-NL" sz="2400" dirty="0" smtClean="0"/>
              <a:t>oceanenquiz</a:t>
            </a:r>
          </a:p>
          <a:p>
            <a:endParaRPr lang="nl-NL" sz="2400" dirty="0" smtClean="0"/>
          </a:p>
          <a:p>
            <a:r>
              <a:rPr lang="nl-NL" sz="2400" dirty="0" smtClean="0"/>
              <a:t>Hoeveel weet jij over het beschermen van de oceanen? Doe de quiz op je werkblad en ontdek hoe een </a:t>
            </a:r>
            <a:r>
              <a:rPr lang="nl-NL" sz="2400" dirty="0" err="1" smtClean="0"/>
              <a:t>zeereservaat</a:t>
            </a:r>
            <a:r>
              <a:rPr lang="nl-NL" sz="2400" dirty="0" smtClean="0"/>
              <a:t> werkt.</a:t>
            </a:r>
          </a:p>
          <a:p>
            <a:endParaRPr lang="nl-NL" dirty="0" smtClean="0"/>
          </a:p>
        </p:txBody>
      </p:sp>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6091" b="54984"/>
          <a:stretch/>
        </p:blipFill>
        <p:spPr>
          <a:xfrm rot="196773">
            <a:off x="4037718" y="3839999"/>
            <a:ext cx="6159033" cy="2844159"/>
          </a:xfrm>
          <a:prstGeom prst="rect">
            <a:avLst/>
          </a:prstGeom>
          <a:effectLst>
            <a:outerShdw blurRad="50800" dist="38100" dir="2700000" algn="tl" rotWithShape="0">
              <a:prstClr val="black">
                <a:alpha val="40000"/>
              </a:prstClr>
            </a:outerShdw>
          </a:effectLst>
        </p:spPr>
      </p:pic>
      <p:sp>
        <p:nvSpPr>
          <p:cNvPr id="7" name="TextBox 6"/>
          <p:cNvSpPr txBox="1"/>
          <p:nvPr/>
        </p:nvSpPr>
        <p:spPr>
          <a:xfrm rot="195542">
            <a:off x="4799451" y="4562309"/>
            <a:ext cx="5053839" cy="1938992"/>
          </a:xfrm>
          <a:prstGeom prst="rect">
            <a:avLst/>
          </a:prstGeom>
          <a:noFill/>
        </p:spPr>
        <p:txBody>
          <a:bodyPr wrap="square" rtlCol="0">
            <a:spAutoFit/>
          </a:bodyPr>
          <a:lstStyle/>
          <a:p>
            <a:r>
              <a:rPr lang="nl-NL" sz="2400" b="1" dirty="0" smtClean="0"/>
              <a:t>Opdracht 3: </a:t>
            </a:r>
            <a:r>
              <a:rPr lang="nl-NL" sz="2400" dirty="0" smtClean="0"/>
              <a:t>mijn </a:t>
            </a:r>
            <a:r>
              <a:rPr lang="nl-NL" sz="2400" dirty="0" err="1" smtClean="0"/>
              <a:t>zeereservaat</a:t>
            </a:r>
            <a:endParaRPr lang="nl-NL" sz="2400" dirty="0" smtClean="0"/>
          </a:p>
          <a:p>
            <a:endParaRPr lang="nl-NL" sz="2400" dirty="0" smtClean="0"/>
          </a:p>
          <a:p>
            <a:r>
              <a:rPr lang="nl-NL" sz="2400" dirty="0" smtClean="0"/>
              <a:t>Hoe ziet jouw </a:t>
            </a:r>
            <a:r>
              <a:rPr lang="nl-NL" sz="2400" dirty="0" err="1" smtClean="0"/>
              <a:t>zeereservaat</a:t>
            </a:r>
            <a:r>
              <a:rPr lang="nl-NL" sz="2400" dirty="0" smtClean="0"/>
              <a:t> er uit?</a:t>
            </a:r>
          </a:p>
          <a:p>
            <a:r>
              <a:rPr lang="nl-NL" sz="2400" dirty="0" smtClean="0"/>
              <a:t>Maak een eigen </a:t>
            </a:r>
            <a:r>
              <a:rPr lang="nl-NL" sz="2400" dirty="0" err="1" smtClean="0"/>
              <a:t>zeereservaat</a:t>
            </a:r>
            <a:r>
              <a:rPr lang="nl-NL" sz="2400" dirty="0" smtClean="0"/>
              <a:t> en vul hem met de mooiste vissoorten!</a:t>
            </a:r>
          </a:p>
        </p:txBody>
      </p:sp>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02393">
            <a:off x="7076944" y="1375075"/>
            <a:ext cx="4898303" cy="2755296"/>
          </a:xfrm>
          <a:prstGeom prst="rect">
            <a:avLst/>
          </a:prstGeom>
          <a:ln w="38100">
            <a:solidFill>
              <a:schemeClr val="bg1"/>
            </a:solidFill>
          </a:ln>
          <a:effectLst>
            <a:outerShdw blurRad="50800" dist="38100" dir="2700000" algn="tl" rotWithShape="0">
              <a:prstClr val="black">
                <a:alpha val="40000"/>
              </a:prstClr>
            </a:outerShdw>
          </a:effectLst>
        </p:spPr>
      </p:pic>
      <p:pic>
        <p:nvPicPr>
          <p:cNvPr id="21" name="Picture 20"/>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746272" y="1033544"/>
            <a:ext cx="1053578" cy="1082443"/>
          </a:xfrm>
          <a:prstGeom prst="rect">
            <a:avLst/>
          </a:prstGeom>
        </p:spPr>
      </p:pic>
    </p:spTree>
    <p:extLst>
      <p:ext uri="{BB962C8B-B14F-4D97-AF65-F5344CB8AC3E}">
        <p14:creationId xmlns:p14="http://schemas.microsoft.com/office/powerpoint/2010/main" val="2142129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42901"/>
            <a:ext cx="12192000" cy="6644308"/>
          </a:xfrm>
          <a:prstGeom prst="rect">
            <a:avLst/>
          </a:prstGeom>
        </p:spPr>
      </p:pic>
      <p:pic>
        <p:nvPicPr>
          <p:cNvPr id="22" name="Picture 21"/>
          <p:cNvPicPr/>
          <p:nvPr/>
        </p:nvPicPr>
        <p:blipFill>
          <a:blip r:embed="rId4" cstate="print">
            <a:duotone>
              <a:prstClr val="black"/>
              <a:srgbClr val="88F818">
                <a:tint val="45000"/>
                <a:satMod val="400000"/>
              </a:srgbClr>
            </a:duotone>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9053264" y="85499"/>
            <a:ext cx="3047437" cy="484125"/>
          </a:xfrm>
          <a:prstGeom prst="rect">
            <a:avLst/>
          </a:prstGeom>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t="28575" b="30100"/>
          <a:stretch/>
        </p:blipFill>
        <p:spPr>
          <a:xfrm>
            <a:off x="3471253" y="5911327"/>
            <a:ext cx="7179598" cy="946673"/>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23653" y="3766324"/>
            <a:ext cx="2846900" cy="2538412"/>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3071" y="4524375"/>
            <a:ext cx="4572000" cy="2333625"/>
          </a:xfrm>
          <a:prstGeom prst="rect">
            <a:avLst/>
          </a:prstGeom>
          <a:effectLst>
            <a:outerShdw blurRad="50800" dist="38100" dir="2700000" algn="tl" rotWithShape="0">
              <a:prstClr val="black">
                <a:alpha val="40000"/>
              </a:prstClr>
            </a:outerShdw>
          </a:effectLst>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0173594" y="1095375"/>
            <a:ext cx="2028825" cy="5762625"/>
          </a:xfrm>
          <a:prstGeom prst="rect">
            <a:avLst/>
          </a:prstGeom>
          <a:effectLst>
            <a:outerShdw blurRad="50800" dist="38100" dir="2700000" algn="tl" rotWithShape="0">
              <a:prstClr val="black">
                <a:alpha val="36000"/>
              </a:prstClr>
            </a:outerShdw>
          </a:effectLst>
        </p:spPr>
      </p:pic>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934651" y="5934987"/>
            <a:ext cx="2332101" cy="1166051"/>
          </a:xfrm>
          <a:prstGeom prst="rect">
            <a:avLst/>
          </a:prstGeom>
        </p:spPr>
      </p:pic>
      <p:sp>
        <p:nvSpPr>
          <p:cNvPr id="10" name="Flowchart: Extract 9">
            <a:hlinkClick r:id="" action="ppaction://hlinkshowjump?jump=nextslide"/>
          </p:cNvPr>
          <p:cNvSpPr/>
          <p:nvPr/>
        </p:nvSpPr>
        <p:spPr>
          <a:xfrm rot="5400000">
            <a:off x="11654260" y="6298603"/>
            <a:ext cx="382939" cy="509946"/>
          </a:xfrm>
          <a:prstGeom prst="flowChartExtra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nl-NL"/>
          </a:p>
        </p:txBody>
      </p:sp>
      <p:sp>
        <p:nvSpPr>
          <p:cNvPr id="11" name="Flowchart: Extract 10">
            <a:hlinkClick r:id="" action="ppaction://hlinkshowjump?jump=previousslide"/>
          </p:cNvPr>
          <p:cNvSpPr/>
          <p:nvPr/>
        </p:nvSpPr>
        <p:spPr>
          <a:xfrm rot="5400000" flipH="1" flipV="1">
            <a:off x="207693" y="6288166"/>
            <a:ext cx="382939" cy="509946"/>
          </a:xfrm>
          <a:prstGeom prst="flowChartExtra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nl-NL"/>
          </a:p>
        </p:txBody>
      </p:sp>
      <p:pic>
        <p:nvPicPr>
          <p:cNvPr id="16" name="Picture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491920" y="6231333"/>
            <a:ext cx="533691" cy="573357"/>
          </a:xfrm>
          <a:prstGeom prst="rect">
            <a:avLst/>
          </a:prstGeom>
        </p:spPr>
      </p:pic>
      <p:pic>
        <p:nvPicPr>
          <p:cNvPr id="24" name="Picture 2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427587" y="6060952"/>
            <a:ext cx="1052208" cy="797048"/>
          </a:xfrm>
          <a:prstGeom prst="rect">
            <a:avLst/>
          </a:prstGeom>
          <a:effectLst>
            <a:outerShdw blurRad="50800" dist="38100" dir="2700000" algn="tl" rotWithShape="0">
              <a:prstClr val="black">
                <a:alpha val="40000"/>
              </a:prstClr>
            </a:outerShdw>
          </a:effectLst>
        </p:spPr>
      </p:pic>
      <p:pic>
        <p:nvPicPr>
          <p:cNvPr id="48" name="Picture 4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7536785" y="3563041"/>
            <a:ext cx="4001864" cy="3001398"/>
          </a:xfrm>
          <a:prstGeom prst="rect">
            <a:avLst/>
          </a:prstGeom>
          <a:effectLst>
            <a:outerShdw blurRad="50800" dist="38100" dir="2700000" algn="tl" rotWithShape="0">
              <a:prstClr val="black">
                <a:alpha val="40000"/>
              </a:prstClr>
            </a:outerShdw>
          </a:effectLst>
        </p:spPr>
      </p:pic>
      <p:pic>
        <p:nvPicPr>
          <p:cNvPr id="23" name="Content Placeholder 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81997">
            <a:off x="6114758" y="6032500"/>
            <a:ext cx="1702204" cy="1063878"/>
          </a:xfrm>
          <a:prstGeom prst="rect">
            <a:avLst/>
          </a:prstGeom>
          <a:effectLst>
            <a:outerShdw blurRad="50800" dist="38100" dir="2700000" algn="tl" rotWithShape="0">
              <a:prstClr val="black">
                <a:alpha val="40000"/>
              </a:prstClr>
            </a:outerShdw>
          </a:effectLst>
        </p:spPr>
      </p:pic>
      <p:sp>
        <p:nvSpPr>
          <p:cNvPr id="26" name="TextBox 25"/>
          <p:cNvSpPr txBox="1"/>
          <p:nvPr/>
        </p:nvSpPr>
        <p:spPr>
          <a:xfrm>
            <a:off x="0" y="399911"/>
            <a:ext cx="7278575" cy="769441"/>
          </a:xfrm>
          <a:prstGeom prst="rect">
            <a:avLst/>
          </a:prstGeom>
          <a:blipFill dpi="0" rotWithShape="1">
            <a:blip r:embed="rId15" cstate="print">
              <a:extLst>
                <a:ext uri="{28A0092B-C50C-407E-A947-70E740481C1C}">
                  <a14:useLocalDpi xmlns:a14="http://schemas.microsoft.com/office/drawing/2010/main" val="0"/>
                </a:ext>
              </a:extLst>
            </a:blip>
            <a:srcRect/>
            <a:stretch>
              <a:fillRect/>
            </a:stretch>
          </a:blipFill>
        </p:spPr>
        <p:txBody>
          <a:bodyPr wrap="square" rtlCol="0">
            <a:spAutoFit/>
          </a:bodyPr>
          <a:lstStyle/>
          <a:p>
            <a:r>
              <a:rPr lang="en-US" sz="4400" b="1" dirty="0" smtClean="0">
                <a:solidFill>
                  <a:schemeClr val="bg1"/>
                </a:solidFill>
              </a:rPr>
              <a:t> 3: HET KLIMAAT VERANDERT</a:t>
            </a:r>
            <a:endParaRPr lang="nl-NL" sz="4400" b="1" dirty="0">
              <a:solidFill>
                <a:schemeClr val="bg1"/>
              </a:solidFill>
            </a:endParaRPr>
          </a:p>
        </p:txBody>
      </p:sp>
      <p:pic>
        <p:nvPicPr>
          <p:cNvPr id="27" name="Picture 2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419" y="1156085"/>
            <a:ext cx="1534882" cy="1542635"/>
          </a:xfrm>
          <a:prstGeom prst="rect">
            <a:avLst/>
          </a:prstGeom>
        </p:spPr>
      </p:pic>
      <p:sp>
        <p:nvSpPr>
          <p:cNvPr id="3" name="Rectangle 2"/>
          <p:cNvSpPr/>
          <p:nvPr/>
        </p:nvSpPr>
        <p:spPr>
          <a:xfrm>
            <a:off x="3410467" y="1836961"/>
            <a:ext cx="6096000" cy="1200329"/>
          </a:xfrm>
          <a:prstGeom prst="rect">
            <a:avLst/>
          </a:prstGeom>
        </p:spPr>
        <p:txBody>
          <a:bodyPr>
            <a:spAutoFit/>
          </a:bodyPr>
          <a:lstStyle/>
          <a:p>
            <a:r>
              <a:rPr lang="nl-NL" sz="2400" b="1" dirty="0">
                <a:solidFill>
                  <a:srgbClr val="5B8F22"/>
                </a:solidFill>
              </a:rPr>
              <a:t> Je leert:</a:t>
            </a:r>
          </a:p>
          <a:p>
            <a:pPr marL="285750" lvl="0" indent="-285750">
              <a:buFont typeface="Arial" panose="020B0604020202020204" pitchFamily="34" charset="0"/>
              <a:buChar char="•"/>
            </a:pPr>
            <a:r>
              <a:rPr lang="nl-NL" sz="2400" b="1" dirty="0">
                <a:solidFill>
                  <a:srgbClr val="5B8F22"/>
                </a:solidFill>
              </a:rPr>
              <a:t>Wat er gebeurt als de oceaan opwarmt</a:t>
            </a:r>
          </a:p>
          <a:p>
            <a:pPr marL="285750" lvl="0" indent="-285750">
              <a:buFont typeface="Arial" panose="020B0604020202020204" pitchFamily="34" charset="0"/>
              <a:buChar char="•"/>
            </a:pPr>
            <a:r>
              <a:rPr lang="en-US" sz="2400" b="1" dirty="0">
                <a:solidFill>
                  <a:srgbClr val="5B8F22"/>
                </a:solidFill>
              </a:rPr>
              <a:t>Hoe we </a:t>
            </a:r>
            <a:r>
              <a:rPr lang="en-US" sz="2400" b="1" dirty="0" err="1">
                <a:solidFill>
                  <a:srgbClr val="5B8F22"/>
                </a:solidFill>
              </a:rPr>
              <a:t>klimaatverandering</a:t>
            </a:r>
            <a:r>
              <a:rPr lang="en-US" sz="2400" b="1" dirty="0">
                <a:solidFill>
                  <a:srgbClr val="5B8F22"/>
                </a:solidFill>
              </a:rPr>
              <a:t> </a:t>
            </a:r>
            <a:r>
              <a:rPr lang="en-US" sz="2400" b="1" dirty="0" err="1">
                <a:solidFill>
                  <a:srgbClr val="5B8F22"/>
                </a:solidFill>
              </a:rPr>
              <a:t>kunnen</a:t>
            </a:r>
            <a:r>
              <a:rPr lang="en-US" sz="2400" b="1" dirty="0">
                <a:solidFill>
                  <a:srgbClr val="5B8F22"/>
                </a:solidFill>
              </a:rPr>
              <a:t> </a:t>
            </a:r>
            <a:r>
              <a:rPr lang="en-US" sz="2400" b="1" dirty="0" err="1">
                <a:solidFill>
                  <a:srgbClr val="5B8F22"/>
                </a:solidFill>
              </a:rPr>
              <a:t>stoppen</a:t>
            </a:r>
            <a:endParaRPr lang="nl-NL" sz="2400" b="1" dirty="0">
              <a:solidFill>
                <a:srgbClr val="5B8F22"/>
              </a:solidFill>
            </a:endParaRPr>
          </a:p>
        </p:txBody>
      </p:sp>
    </p:spTree>
    <p:extLst>
      <p:ext uri="{BB962C8B-B14F-4D97-AF65-F5344CB8AC3E}">
        <p14:creationId xmlns:p14="http://schemas.microsoft.com/office/powerpoint/2010/main" val="32252076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28575" b="30100"/>
          <a:stretch/>
        </p:blipFill>
        <p:spPr>
          <a:xfrm>
            <a:off x="3471253" y="5911327"/>
            <a:ext cx="7179598" cy="94667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23653" y="3766324"/>
            <a:ext cx="2846900" cy="2538412"/>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071" y="4524375"/>
            <a:ext cx="4572000" cy="2333625"/>
          </a:xfrm>
          <a:prstGeom prst="rect">
            <a:avLst/>
          </a:prstGeom>
          <a:effectLst>
            <a:outerShdw blurRad="50800" dist="38100" dir="2700000" algn="tl" rotWithShape="0">
              <a:prstClr val="black">
                <a:alpha val="40000"/>
              </a:prstClr>
            </a:outerShdw>
          </a:effec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0173594" y="1095375"/>
            <a:ext cx="2028825" cy="5762625"/>
          </a:xfrm>
          <a:prstGeom prst="rect">
            <a:avLst/>
          </a:prstGeom>
          <a:effectLst>
            <a:outerShdw blurRad="50800" dist="38100" dir="2700000" algn="tl" rotWithShape="0">
              <a:prstClr val="black">
                <a:alpha val="36000"/>
              </a:prstClr>
            </a:outerShdw>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34651" y="5934987"/>
            <a:ext cx="2332101" cy="1166051"/>
          </a:xfrm>
          <a:prstGeom prst="rect">
            <a:avLst/>
          </a:prstGeom>
        </p:spPr>
      </p:pic>
      <p:sp>
        <p:nvSpPr>
          <p:cNvPr id="10" name="Flowchart: Extract 9">
            <a:hlinkClick r:id="" action="ppaction://hlinkshowjump?jump=nextslide"/>
          </p:cNvPr>
          <p:cNvSpPr/>
          <p:nvPr/>
        </p:nvSpPr>
        <p:spPr>
          <a:xfrm rot="5400000">
            <a:off x="11654260" y="6298603"/>
            <a:ext cx="382939" cy="509946"/>
          </a:xfrm>
          <a:prstGeom prst="flowChartExtra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nl-NL"/>
          </a:p>
        </p:txBody>
      </p:sp>
      <p:sp>
        <p:nvSpPr>
          <p:cNvPr id="11" name="Flowchart: Extract 10">
            <a:hlinkClick r:id="" action="ppaction://hlinkshowjump?jump=previousslide"/>
          </p:cNvPr>
          <p:cNvSpPr/>
          <p:nvPr/>
        </p:nvSpPr>
        <p:spPr>
          <a:xfrm rot="5400000" flipH="1" flipV="1">
            <a:off x="207693" y="6288166"/>
            <a:ext cx="382939" cy="509946"/>
          </a:xfrm>
          <a:prstGeom prst="flowChartExtra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nl-NL"/>
          </a:p>
        </p:txBody>
      </p:sp>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91920" y="6231333"/>
            <a:ext cx="533691" cy="573357"/>
          </a:xfrm>
          <a:prstGeom prst="rect">
            <a:avLst/>
          </a:prstGeom>
        </p:spPr>
      </p:pic>
      <p:pic>
        <p:nvPicPr>
          <p:cNvPr id="24" name="Pictur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27587" y="6060952"/>
            <a:ext cx="1052208" cy="797048"/>
          </a:xfrm>
          <a:prstGeom prst="rect">
            <a:avLst/>
          </a:prstGeom>
          <a:effectLst>
            <a:outerShdw blurRad="50800" dist="38100" dir="2700000" algn="tl" rotWithShape="0">
              <a:prstClr val="black">
                <a:alpha val="40000"/>
              </a:prstClr>
            </a:outerShdw>
          </a:effectLst>
        </p:spPr>
      </p:pic>
      <p:pic>
        <p:nvPicPr>
          <p:cNvPr id="23" name="Content Placeholder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81997">
            <a:off x="6114758" y="6032500"/>
            <a:ext cx="1702204" cy="1063878"/>
          </a:xfrm>
          <a:prstGeom prst="rect">
            <a:avLst/>
          </a:prstGeom>
          <a:effectLst>
            <a:outerShdw blurRad="50800" dist="38100" dir="2700000" algn="tl" rotWithShape="0">
              <a:prstClr val="black">
                <a:alpha val="40000"/>
              </a:prstClr>
            </a:outerShdw>
          </a:effectLst>
        </p:spPr>
      </p:pic>
      <p:sp>
        <p:nvSpPr>
          <p:cNvPr id="26" name="TextBox 25"/>
          <p:cNvSpPr txBox="1"/>
          <p:nvPr/>
        </p:nvSpPr>
        <p:spPr>
          <a:xfrm>
            <a:off x="0" y="399911"/>
            <a:ext cx="7278575" cy="769441"/>
          </a:xfrm>
          <a:prstGeom prst="rect">
            <a:avLst/>
          </a:prstGeom>
          <a:blipFill dpi="0" rotWithShape="1">
            <a:blip r:embed="rId11" cstate="print">
              <a:extLst>
                <a:ext uri="{28A0092B-C50C-407E-A947-70E740481C1C}">
                  <a14:useLocalDpi xmlns:a14="http://schemas.microsoft.com/office/drawing/2010/main" val="0"/>
                </a:ext>
              </a:extLst>
            </a:blip>
            <a:srcRect/>
            <a:stretch>
              <a:fillRect/>
            </a:stretch>
          </a:blipFill>
        </p:spPr>
        <p:txBody>
          <a:bodyPr wrap="square" rtlCol="0">
            <a:spAutoFit/>
          </a:bodyPr>
          <a:lstStyle/>
          <a:p>
            <a:r>
              <a:rPr lang="en-US" sz="4400" b="1" dirty="0" smtClean="0">
                <a:solidFill>
                  <a:schemeClr val="bg1"/>
                </a:solidFill>
              </a:rPr>
              <a:t> 3: HET KLIMAAT VERANDERT</a:t>
            </a:r>
            <a:endParaRPr lang="nl-NL" sz="4400" b="1" dirty="0">
              <a:solidFill>
                <a:schemeClr val="bg1"/>
              </a:solidFill>
            </a:endParaRPr>
          </a:p>
        </p:txBody>
      </p:sp>
      <p:sp>
        <p:nvSpPr>
          <p:cNvPr id="25" name="Rectangle 24"/>
          <p:cNvSpPr/>
          <p:nvPr/>
        </p:nvSpPr>
        <p:spPr>
          <a:xfrm>
            <a:off x="144189" y="1631968"/>
            <a:ext cx="2599011" cy="1569660"/>
          </a:xfrm>
          <a:prstGeom prst="rect">
            <a:avLst/>
          </a:prstGeom>
        </p:spPr>
        <p:txBody>
          <a:bodyPr wrap="square">
            <a:spAutoFit/>
          </a:bodyPr>
          <a:lstStyle/>
          <a:p>
            <a:pPr algn="ctr"/>
            <a:r>
              <a:rPr lang="en-US" sz="2400" dirty="0" err="1">
                <a:solidFill>
                  <a:srgbClr val="5B8F22"/>
                </a:solidFill>
                <a:latin typeface="Kristen ITC" panose="03050502040202030202" pitchFamily="66" charset="0"/>
              </a:rPr>
              <a:t>Bekijk</a:t>
            </a:r>
            <a:r>
              <a:rPr lang="en-US" sz="2400" dirty="0">
                <a:solidFill>
                  <a:srgbClr val="5B8F22"/>
                </a:solidFill>
                <a:latin typeface="Kristen ITC" panose="03050502040202030202" pitchFamily="66" charset="0"/>
              </a:rPr>
              <a:t> </a:t>
            </a:r>
            <a:r>
              <a:rPr lang="en-US" sz="2400" dirty="0" err="1">
                <a:solidFill>
                  <a:srgbClr val="5B8F22"/>
                </a:solidFill>
                <a:latin typeface="Kristen ITC" panose="03050502040202030202" pitchFamily="66" charset="0"/>
                <a:hlinkClick r:id="rId12"/>
              </a:rPr>
              <a:t>dit</a:t>
            </a:r>
            <a:r>
              <a:rPr lang="en-US" sz="2400" dirty="0">
                <a:solidFill>
                  <a:srgbClr val="5B8F22"/>
                </a:solidFill>
                <a:latin typeface="Kristen ITC" panose="03050502040202030202" pitchFamily="66" charset="0"/>
                <a:hlinkClick r:id="rId12"/>
              </a:rPr>
              <a:t> </a:t>
            </a:r>
            <a:r>
              <a:rPr lang="en-US" sz="2400" dirty="0" err="1">
                <a:solidFill>
                  <a:srgbClr val="5B8F22"/>
                </a:solidFill>
                <a:latin typeface="Kristen ITC" panose="03050502040202030202" pitchFamily="66" charset="0"/>
                <a:hlinkClick r:id="rId12"/>
              </a:rPr>
              <a:t>filmpje</a:t>
            </a:r>
            <a:r>
              <a:rPr lang="en-US" sz="2400" dirty="0">
                <a:solidFill>
                  <a:srgbClr val="5B8F22"/>
                </a:solidFill>
                <a:latin typeface="Kristen ITC" panose="03050502040202030202" pitchFamily="66" charset="0"/>
              </a:rPr>
              <a:t> over de </a:t>
            </a:r>
            <a:r>
              <a:rPr lang="en-US" sz="2400" dirty="0" err="1">
                <a:solidFill>
                  <a:srgbClr val="5B8F22"/>
                </a:solidFill>
                <a:latin typeface="Kristen ITC" panose="03050502040202030202" pitchFamily="66" charset="0"/>
              </a:rPr>
              <a:t>opwarming</a:t>
            </a:r>
            <a:r>
              <a:rPr lang="en-US" sz="2400" dirty="0" smtClean="0">
                <a:solidFill>
                  <a:srgbClr val="5B8F22"/>
                </a:solidFill>
              </a:rPr>
              <a:t> </a:t>
            </a:r>
            <a:r>
              <a:rPr lang="en-US" sz="2400" dirty="0">
                <a:solidFill>
                  <a:srgbClr val="5B8F22"/>
                </a:solidFill>
                <a:latin typeface="Kristen ITC" panose="03050502040202030202" pitchFamily="66" charset="0"/>
              </a:rPr>
              <a:t>van de </a:t>
            </a:r>
            <a:r>
              <a:rPr lang="en-US" sz="2400" dirty="0" err="1">
                <a:solidFill>
                  <a:srgbClr val="5B8F22"/>
                </a:solidFill>
                <a:latin typeface="Kristen ITC" panose="03050502040202030202" pitchFamily="66" charset="0"/>
              </a:rPr>
              <a:t>aarde</a:t>
            </a:r>
            <a:r>
              <a:rPr lang="en-US" sz="2400" dirty="0">
                <a:solidFill>
                  <a:srgbClr val="5B8F22"/>
                </a:solidFill>
                <a:latin typeface="Kristen ITC" panose="03050502040202030202" pitchFamily="66" charset="0"/>
              </a:rPr>
              <a:t>.</a:t>
            </a:r>
          </a:p>
        </p:txBody>
      </p:sp>
      <p:pic>
        <p:nvPicPr>
          <p:cNvPr id="14" name="Picture 13">
            <a:hlinkClick r:id="rId12"/>
          </p:cNvPr>
          <p:cNvPicPr>
            <a:picLocks noChangeAspect="1"/>
          </p:cNvPicPr>
          <p:nvPr/>
        </p:nvPicPr>
        <p:blipFill>
          <a:blip r:embed="rId13"/>
          <a:stretch>
            <a:fillRect/>
          </a:stretch>
        </p:blipFill>
        <p:spPr>
          <a:xfrm>
            <a:off x="2940781" y="1562185"/>
            <a:ext cx="7232813" cy="4066472"/>
          </a:xfrm>
          <a:prstGeom prst="rect">
            <a:avLst/>
          </a:prstGeom>
          <a:ln w="76200">
            <a:solidFill>
              <a:schemeClr val="bg1"/>
            </a:solidFill>
          </a:ln>
          <a:effectLst>
            <a:outerShdw blurRad="50800" dist="38100" dir="2700000" algn="tl" rotWithShape="0">
              <a:prstClr val="black">
                <a:alpha val="40000"/>
              </a:prstClr>
            </a:outerShdw>
          </a:effectLst>
        </p:spPr>
      </p:pic>
      <p:sp>
        <p:nvSpPr>
          <p:cNvPr id="17" name="Arc 16"/>
          <p:cNvSpPr/>
          <p:nvPr/>
        </p:nvSpPr>
        <p:spPr>
          <a:xfrm rot="2200326" flipV="1">
            <a:off x="1789384" y="3166323"/>
            <a:ext cx="654422" cy="335725"/>
          </a:xfrm>
          <a:prstGeom prst="arc">
            <a:avLst>
              <a:gd name="adj1" fmla="val 11496408"/>
              <a:gd name="adj2" fmla="val 19458145"/>
            </a:avLst>
          </a:prstGeom>
          <a:ln w="28575">
            <a:solidFill>
              <a:srgbClr val="92D050"/>
            </a:solidFill>
            <a:headEnd type="none" w="med" len="med"/>
            <a:tailEnd type="arrow" w="med" len="med"/>
          </a:ln>
          <a:effectLst>
            <a:outerShdw blurRad="50800" dist="38100" dir="2700000" algn="tl" rotWithShape="0">
              <a:prstClr val="black">
                <a:alpha val="40000"/>
              </a:prstClr>
            </a:outerShdw>
          </a:effectLst>
        </p:spPr>
        <p:style>
          <a:lnRef idx="1">
            <a:schemeClr val="accent6"/>
          </a:lnRef>
          <a:fillRef idx="0">
            <a:schemeClr val="accent6"/>
          </a:fillRef>
          <a:effectRef idx="0">
            <a:schemeClr val="accent6"/>
          </a:effectRef>
          <a:fontRef idx="minor">
            <a:schemeClr val="tx1"/>
          </a:fontRef>
        </p:style>
        <p:txBody>
          <a:bodyPr rtlCol="0" anchor="ctr"/>
          <a:lstStyle/>
          <a:p>
            <a:pPr algn="ctr"/>
            <a:endParaRPr lang="nl-NL"/>
          </a:p>
        </p:txBody>
      </p:sp>
    </p:spTree>
    <p:extLst>
      <p:ext uri="{BB962C8B-B14F-4D97-AF65-F5344CB8AC3E}">
        <p14:creationId xmlns:p14="http://schemas.microsoft.com/office/powerpoint/2010/main" val="24255563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2901"/>
            <a:ext cx="12192000" cy="6644308"/>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28575" b="30100"/>
          <a:stretch/>
        </p:blipFill>
        <p:spPr>
          <a:xfrm>
            <a:off x="3471253" y="5911327"/>
            <a:ext cx="7179598" cy="94667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23653" y="3766324"/>
            <a:ext cx="2846900" cy="2538412"/>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071" y="4524375"/>
            <a:ext cx="4572000" cy="2333625"/>
          </a:xfrm>
          <a:prstGeom prst="rect">
            <a:avLst/>
          </a:prstGeom>
          <a:effectLst>
            <a:outerShdw blurRad="50800" dist="38100" dir="2700000" algn="tl" rotWithShape="0">
              <a:prstClr val="black">
                <a:alpha val="40000"/>
              </a:prstClr>
            </a:outerShdw>
          </a:effec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0173594" y="1095375"/>
            <a:ext cx="2028825" cy="5762625"/>
          </a:xfrm>
          <a:prstGeom prst="rect">
            <a:avLst/>
          </a:prstGeom>
          <a:effectLst>
            <a:outerShdw blurRad="50800" dist="38100" dir="2700000" algn="tl" rotWithShape="0">
              <a:prstClr val="black">
                <a:alpha val="36000"/>
              </a:prstClr>
            </a:outerShdw>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34651" y="5934987"/>
            <a:ext cx="2332101" cy="1166051"/>
          </a:xfrm>
          <a:prstGeom prst="rect">
            <a:avLst/>
          </a:prstGeom>
        </p:spPr>
      </p:pic>
      <p:sp>
        <p:nvSpPr>
          <p:cNvPr id="10" name="Flowchart: Extract 9">
            <a:hlinkClick r:id="" action="ppaction://hlinkshowjump?jump=nextslide"/>
          </p:cNvPr>
          <p:cNvSpPr/>
          <p:nvPr/>
        </p:nvSpPr>
        <p:spPr>
          <a:xfrm rot="5400000">
            <a:off x="11654260" y="6298603"/>
            <a:ext cx="382939" cy="509946"/>
          </a:xfrm>
          <a:prstGeom prst="flowChartExtra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nl-NL"/>
          </a:p>
        </p:txBody>
      </p:sp>
      <p:sp>
        <p:nvSpPr>
          <p:cNvPr id="11" name="Flowchart: Extract 10">
            <a:hlinkClick r:id="" action="ppaction://hlinkshowjump?jump=previousslide"/>
          </p:cNvPr>
          <p:cNvSpPr/>
          <p:nvPr/>
        </p:nvSpPr>
        <p:spPr>
          <a:xfrm rot="5400000" flipH="1" flipV="1">
            <a:off x="207693" y="6288166"/>
            <a:ext cx="382939" cy="509946"/>
          </a:xfrm>
          <a:prstGeom prst="flowChartExtra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nl-NL"/>
          </a:p>
        </p:txBody>
      </p:sp>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91920" y="6231333"/>
            <a:ext cx="533691" cy="573357"/>
          </a:xfrm>
          <a:prstGeom prst="rect">
            <a:avLst/>
          </a:prstGeom>
        </p:spPr>
      </p:pic>
      <p:pic>
        <p:nvPicPr>
          <p:cNvPr id="24" name="Pictur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27587" y="6060952"/>
            <a:ext cx="1052208" cy="797048"/>
          </a:xfrm>
          <a:prstGeom prst="rect">
            <a:avLst/>
          </a:prstGeom>
          <a:effectLst>
            <a:outerShdw blurRad="50800" dist="38100" dir="2700000" algn="tl" rotWithShape="0">
              <a:prstClr val="black">
                <a:alpha val="40000"/>
              </a:prstClr>
            </a:outerShdw>
          </a:effectLst>
        </p:spPr>
      </p:pic>
      <p:pic>
        <p:nvPicPr>
          <p:cNvPr id="48" name="Picture 4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7536785" y="3563041"/>
            <a:ext cx="4001864" cy="3001398"/>
          </a:xfrm>
          <a:prstGeom prst="rect">
            <a:avLst/>
          </a:prstGeom>
          <a:effectLst>
            <a:outerShdw blurRad="50800" dist="38100" dir="2700000" algn="tl" rotWithShape="0">
              <a:prstClr val="black">
                <a:alpha val="40000"/>
              </a:prstClr>
            </a:outerShdw>
          </a:effectLst>
        </p:spPr>
      </p:pic>
      <p:pic>
        <p:nvPicPr>
          <p:cNvPr id="23" name="Content Placeholder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81997">
            <a:off x="6114758" y="6032500"/>
            <a:ext cx="1702204" cy="1063878"/>
          </a:xfrm>
          <a:prstGeom prst="rect">
            <a:avLst/>
          </a:prstGeom>
          <a:effectLst>
            <a:outerShdw blurRad="50800" dist="38100" dir="2700000" algn="tl" rotWithShape="0">
              <a:prstClr val="black">
                <a:alpha val="40000"/>
              </a:prstClr>
            </a:outerShdw>
          </a:effectLst>
        </p:spPr>
      </p:pic>
      <p:sp>
        <p:nvSpPr>
          <p:cNvPr id="26" name="TextBox 25"/>
          <p:cNvSpPr txBox="1"/>
          <p:nvPr/>
        </p:nvSpPr>
        <p:spPr>
          <a:xfrm>
            <a:off x="0" y="399911"/>
            <a:ext cx="7278575" cy="769441"/>
          </a:xfrm>
          <a:prstGeom prst="rect">
            <a:avLst/>
          </a:prstGeom>
          <a:blipFill dpi="0" rotWithShape="1">
            <a:blip r:embed="rId12" cstate="print">
              <a:extLst>
                <a:ext uri="{28A0092B-C50C-407E-A947-70E740481C1C}">
                  <a14:useLocalDpi xmlns:a14="http://schemas.microsoft.com/office/drawing/2010/main" val="0"/>
                </a:ext>
              </a:extLst>
            </a:blip>
            <a:srcRect/>
            <a:stretch>
              <a:fillRect/>
            </a:stretch>
          </a:blipFill>
        </p:spPr>
        <p:txBody>
          <a:bodyPr wrap="square" rtlCol="0">
            <a:spAutoFit/>
          </a:bodyPr>
          <a:lstStyle/>
          <a:p>
            <a:r>
              <a:rPr lang="en-US" sz="4400" b="1" dirty="0" smtClean="0">
                <a:solidFill>
                  <a:schemeClr val="bg1"/>
                </a:solidFill>
              </a:rPr>
              <a:t> 3: HET KLIMAAT VERANDERT</a:t>
            </a:r>
            <a:endParaRPr lang="nl-NL" sz="4400" b="1" dirty="0">
              <a:solidFill>
                <a:schemeClr val="bg1"/>
              </a:solidFill>
            </a:endParaRPr>
          </a:p>
        </p:txBody>
      </p:sp>
      <p:sp>
        <p:nvSpPr>
          <p:cNvPr id="18" name="Rectangle 17"/>
          <p:cNvSpPr/>
          <p:nvPr/>
        </p:nvSpPr>
        <p:spPr>
          <a:xfrm>
            <a:off x="3077080" y="1651292"/>
            <a:ext cx="2455569" cy="1200329"/>
          </a:xfrm>
          <a:prstGeom prst="rect">
            <a:avLst/>
          </a:prstGeom>
        </p:spPr>
        <p:txBody>
          <a:bodyPr wrap="square">
            <a:spAutoFit/>
          </a:bodyPr>
          <a:lstStyle/>
          <a:p>
            <a:pPr algn="ctr"/>
            <a:r>
              <a:rPr lang="en-US" sz="2400" dirty="0" err="1" smtClean="0">
                <a:solidFill>
                  <a:schemeClr val="accent6">
                    <a:lumMod val="75000"/>
                  </a:schemeClr>
                </a:solidFill>
              </a:rPr>
              <a:t>Als</a:t>
            </a:r>
            <a:r>
              <a:rPr lang="en-US" sz="2400" dirty="0" smtClean="0">
                <a:solidFill>
                  <a:schemeClr val="accent6">
                    <a:lumMod val="75000"/>
                  </a:schemeClr>
                </a:solidFill>
              </a:rPr>
              <a:t> de </a:t>
            </a:r>
            <a:r>
              <a:rPr lang="en-US" sz="2400" dirty="0" err="1" smtClean="0">
                <a:solidFill>
                  <a:schemeClr val="accent6">
                    <a:lumMod val="75000"/>
                  </a:schemeClr>
                </a:solidFill>
              </a:rPr>
              <a:t>aarde</a:t>
            </a:r>
            <a:r>
              <a:rPr lang="en-US" sz="2400" dirty="0" smtClean="0">
                <a:solidFill>
                  <a:schemeClr val="accent6">
                    <a:lumMod val="75000"/>
                  </a:schemeClr>
                </a:solidFill>
              </a:rPr>
              <a:t> </a:t>
            </a:r>
            <a:r>
              <a:rPr lang="en-US" sz="2400" dirty="0" err="1" smtClean="0">
                <a:solidFill>
                  <a:schemeClr val="accent6">
                    <a:lumMod val="75000"/>
                  </a:schemeClr>
                </a:solidFill>
              </a:rPr>
              <a:t>opwarmt</a:t>
            </a:r>
            <a:r>
              <a:rPr lang="en-US" sz="2400" dirty="0" smtClean="0">
                <a:solidFill>
                  <a:schemeClr val="accent6">
                    <a:lumMod val="75000"/>
                  </a:schemeClr>
                </a:solidFill>
              </a:rPr>
              <a:t>, </a:t>
            </a:r>
            <a:r>
              <a:rPr lang="en-US" sz="2400" dirty="0" err="1" smtClean="0">
                <a:solidFill>
                  <a:schemeClr val="accent6">
                    <a:lumMod val="75000"/>
                  </a:schemeClr>
                </a:solidFill>
              </a:rPr>
              <a:t>warmt</a:t>
            </a:r>
            <a:r>
              <a:rPr lang="en-US" sz="2400" dirty="0" smtClean="0">
                <a:solidFill>
                  <a:schemeClr val="accent6">
                    <a:lumMod val="75000"/>
                  </a:schemeClr>
                </a:solidFill>
              </a:rPr>
              <a:t> </a:t>
            </a:r>
            <a:r>
              <a:rPr lang="en-US" sz="2400" dirty="0" err="1" smtClean="0">
                <a:solidFill>
                  <a:schemeClr val="accent6">
                    <a:lumMod val="75000"/>
                  </a:schemeClr>
                </a:solidFill>
              </a:rPr>
              <a:t>ook</a:t>
            </a:r>
            <a:r>
              <a:rPr lang="en-US" sz="2400" dirty="0" smtClean="0">
                <a:solidFill>
                  <a:schemeClr val="accent6">
                    <a:lumMod val="75000"/>
                  </a:schemeClr>
                </a:solidFill>
              </a:rPr>
              <a:t> de </a:t>
            </a:r>
            <a:r>
              <a:rPr lang="en-US" sz="2400" dirty="0" err="1" smtClean="0">
                <a:solidFill>
                  <a:schemeClr val="accent6">
                    <a:lumMod val="75000"/>
                  </a:schemeClr>
                </a:solidFill>
              </a:rPr>
              <a:t>oceaan</a:t>
            </a:r>
            <a:r>
              <a:rPr lang="en-US" sz="2400" dirty="0" smtClean="0">
                <a:solidFill>
                  <a:schemeClr val="accent6">
                    <a:lumMod val="75000"/>
                  </a:schemeClr>
                </a:solidFill>
              </a:rPr>
              <a:t> op</a:t>
            </a:r>
            <a:r>
              <a:rPr lang="en-US" sz="2000" dirty="0" smtClean="0">
                <a:solidFill>
                  <a:schemeClr val="accent6">
                    <a:lumMod val="75000"/>
                  </a:schemeClr>
                </a:solidFill>
              </a:rPr>
              <a:t>. </a:t>
            </a:r>
            <a:endParaRPr lang="en-US" dirty="0">
              <a:solidFill>
                <a:schemeClr val="accent6">
                  <a:lumMod val="75000"/>
                </a:schemeClr>
              </a:solidFill>
            </a:endParaRPr>
          </a:p>
        </p:txBody>
      </p:sp>
      <p:pic>
        <p:nvPicPr>
          <p:cNvPr id="21" name="Picture 2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5867851" y="2915233"/>
            <a:ext cx="743874" cy="2867891"/>
          </a:xfrm>
          <a:prstGeom prst="rect">
            <a:avLst/>
          </a:prstGeom>
        </p:spPr>
      </p:pic>
      <p:pic>
        <p:nvPicPr>
          <p:cNvPr id="20" name="Picture 1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71099" y="1308986"/>
            <a:ext cx="1534882" cy="1542635"/>
          </a:xfrm>
          <a:prstGeom prst="rect">
            <a:avLst/>
          </a:prstGeom>
        </p:spPr>
      </p:pic>
    </p:spTree>
    <p:extLst>
      <p:ext uri="{BB962C8B-B14F-4D97-AF65-F5344CB8AC3E}">
        <p14:creationId xmlns:p14="http://schemas.microsoft.com/office/powerpoint/2010/main" val="27518737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3">
            <a:extLst>
              <a:ext uri="{28A0092B-C50C-407E-A947-70E740481C1C}">
                <a14:useLocalDpi xmlns:a14="http://schemas.microsoft.com/office/drawing/2010/main" val="0"/>
              </a:ext>
            </a:extLst>
          </a:blip>
          <a:srcRect t="28575" b="30100"/>
          <a:stretch/>
        </p:blipFill>
        <p:spPr>
          <a:xfrm>
            <a:off x="3471253" y="5911327"/>
            <a:ext cx="7179598" cy="946673"/>
          </a:xfrm>
          <a:prstGeom prst="rect">
            <a:avLst/>
          </a:prstGeom>
        </p:spPr>
      </p:pic>
      <p:sp>
        <p:nvSpPr>
          <p:cNvPr id="3" name="TextBox 2"/>
          <p:cNvSpPr txBox="1"/>
          <p:nvPr/>
        </p:nvSpPr>
        <p:spPr>
          <a:xfrm>
            <a:off x="91298" y="527124"/>
            <a:ext cx="5846923" cy="923330"/>
          </a:xfrm>
          <a:prstGeom prst="rect">
            <a:avLst/>
          </a:prstGeom>
          <a:blipFill dpi="0" rotWithShape="1">
            <a:blip r:embed="rId4">
              <a:extLst>
                <a:ext uri="{28A0092B-C50C-407E-A947-70E740481C1C}">
                  <a14:useLocalDpi xmlns:a14="http://schemas.microsoft.com/office/drawing/2010/main" val="0"/>
                </a:ext>
              </a:extLst>
            </a:blip>
            <a:srcRect/>
            <a:stretch>
              <a:fillRect/>
            </a:stretch>
          </a:blipFill>
        </p:spPr>
        <p:txBody>
          <a:bodyPr wrap="square" rtlCol="0">
            <a:spAutoFit/>
          </a:bodyPr>
          <a:lstStyle/>
          <a:p>
            <a:r>
              <a:rPr lang="en-US" sz="5400" b="1" dirty="0" smtClean="0">
                <a:solidFill>
                  <a:schemeClr val="bg1"/>
                </a:solidFill>
              </a:rPr>
              <a:t>LEVENDE OCEANEN</a:t>
            </a:r>
            <a:endParaRPr lang="nl-NL" sz="5400" b="1" dirty="0">
              <a:solidFill>
                <a:schemeClr val="bg1"/>
              </a:solidFill>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23653" y="3766324"/>
            <a:ext cx="2846900" cy="2538412"/>
          </a:xfrm>
          <a:prstGeom prst="rect">
            <a:avLst/>
          </a:prstGeom>
          <a:effectLst>
            <a:outerShdw blurRad="50800" dist="38100" dir="2700000" algn="tl" rotWithShape="0">
              <a:prstClr val="black">
                <a:alpha val="40000"/>
              </a:prstClr>
            </a:outerShdw>
          </a:effectLst>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3071" y="4524375"/>
            <a:ext cx="4572000" cy="2333625"/>
          </a:xfrm>
          <a:prstGeom prst="rect">
            <a:avLst/>
          </a:prstGeom>
          <a:effectLst>
            <a:outerShdw blurRad="50800" dist="38100" dir="2700000" algn="tl" rotWithShape="0">
              <a:prstClr val="black">
                <a:alpha val="40000"/>
              </a:prstClr>
            </a:outerShdw>
          </a:effectLst>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12025" y="5831955"/>
            <a:ext cx="952748" cy="932816"/>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66560" y="852337"/>
            <a:ext cx="3725681" cy="2052610"/>
          </a:xfrm>
          <a:prstGeom prst="rect">
            <a:avLst/>
          </a:prstGeom>
          <a:effectLst>
            <a:outerShdw blurRad="50800" dist="38100" dir="2700000" algn="tl" rotWithShape="0">
              <a:prstClr val="black">
                <a:alpha val="40000"/>
              </a:prstClr>
            </a:outerShdw>
          </a:effectLst>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0173594" y="1095375"/>
            <a:ext cx="2028825" cy="5762625"/>
          </a:xfrm>
          <a:prstGeom prst="rect">
            <a:avLst/>
          </a:prstGeom>
          <a:effectLst>
            <a:outerShdw blurRad="50800" dist="38100" dir="2700000" algn="tl" rotWithShape="0">
              <a:prstClr val="black">
                <a:alpha val="40000"/>
              </a:prstClr>
            </a:outerShdw>
          </a:effectLst>
        </p:spPr>
      </p:pic>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934651" y="5934987"/>
            <a:ext cx="2332101" cy="1166051"/>
          </a:xfrm>
          <a:prstGeom prst="rect">
            <a:avLst/>
          </a:prstGeom>
        </p:spPr>
      </p:pic>
      <p:pic>
        <p:nvPicPr>
          <p:cNvPr id="19" name="Picture 18"/>
          <p:cNvPicPr/>
          <p:nvPr/>
        </p:nvPicPr>
        <p:blipFill>
          <a:blip r:embed="rId11" cstate="print">
            <a:duotone>
              <a:prstClr val="black"/>
              <a:srgbClr val="88F818">
                <a:tint val="45000"/>
                <a:satMod val="400000"/>
              </a:srgbClr>
            </a:duotone>
            <a:extLst>
              <a:ext uri="{BEBA8EAE-BF5A-486C-A8C5-ECC9F3942E4B}">
                <a14:imgProps xmlns:a14="http://schemas.microsoft.com/office/drawing/2010/main">
                  <a14:imgLayer r:embed="rId12">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9320791" y="85499"/>
            <a:ext cx="2779910" cy="441625"/>
          </a:xfrm>
          <a:prstGeom prst="rect">
            <a:avLst/>
          </a:prstGeom>
        </p:spPr>
      </p:pic>
      <p:sp>
        <p:nvSpPr>
          <p:cNvPr id="21" name="TextBox 20"/>
          <p:cNvSpPr txBox="1"/>
          <p:nvPr/>
        </p:nvSpPr>
        <p:spPr>
          <a:xfrm>
            <a:off x="1384383" y="2106656"/>
            <a:ext cx="7566802" cy="954107"/>
          </a:xfrm>
          <a:prstGeom prst="rect">
            <a:avLst/>
          </a:prstGeom>
          <a:noFill/>
        </p:spPr>
        <p:txBody>
          <a:bodyPr wrap="square" rtlCol="0">
            <a:spAutoFit/>
          </a:bodyPr>
          <a:lstStyle/>
          <a:p>
            <a:pPr algn="ctr"/>
            <a:r>
              <a:rPr lang="en-US" sz="2800" b="1" dirty="0" err="1" smtClean="0">
                <a:solidFill>
                  <a:srgbClr val="5B8F22"/>
                </a:solidFill>
              </a:rPr>
              <a:t>Wie</a:t>
            </a:r>
            <a:r>
              <a:rPr lang="en-US" sz="2800" b="1" dirty="0" smtClean="0">
                <a:solidFill>
                  <a:srgbClr val="5B8F22"/>
                </a:solidFill>
              </a:rPr>
              <a:t> </a:t>
            </a:r>
            <a:r>
              <a:rPr lang="en-US" sz="2800" b="1" dirty="0" err="1" smtClean="0">
                <a:solidFill>
                  <a:srgbClr val="5B8F22"/>
                </a:solidFill>
              </a:rPr>
              <a:t>leven</a:t>
            </a:r>
            <a:r>
              <a:rPr lang="en-US" sz="2800" b="1" dirty="0" smtClean="0">
                <a:solidFill>
                  <a:srgbClr val="5B8F22"/>
                </a:solidFill>
              </a:rPr>
              <a:t> </a:t>
            </a:r>
            <a:r>
              <a:rPr lang="en-US" sz="2800" b="1" dirty="0" err="1" smtClean="0">
                <a:solidFill>
                  <a:srgbClr val="5B8F22"/>
                </a:solidFill>
              </a:rPr>
              <a:t>er</a:t>
            </a:r>
            <a:r>
              <a:rPr lang="en-US" sz="2800" b="1" dirty="0" smtClean="0">
                <a:solidFill>
                  <a:srgbClr val="5B8F22"/>
                </a:solidFill>
              </a:rPr>
              <a:t> in de </a:t>
            </a:r>
            <a:r>
              <a:rPr lang="en-US" sz="2800" b="1" dirty="0" err="1" smtClean="0">
                <a:solidFill>
                  <a:srgbClr val="5B8F22"/>
                </a:solidFill>
              </a:rPr>
              <a:t>oceaan</a:t>
            </a:r>
            <a:r>
              <a:rPr lang="en-US" sz="2800" b="1" dirty="0" smtClean="0">
                <a:solidFill>
                  <a:srgbClr val="5B8F22"/>
                </a:solidFill>
              </a:rPr>
              <a:t>?</a:t>
            </a:r>
          </a:p>
          <a:p>
            <a:pPr algn="ctr"/>
            <a:r>
              <a:rPr lang="en-US" sz="2800" b="1" dirty="0" err="1" smtClean="0">
                <a:solidFill>
                  <a:srgbClr val="5B8F22"/>
                </a:solidFill>
              </a:rPr>
              <a:t>Waarom</a:t>
            </a:r>
            <a:r>
              <a:rPr lang="en-US" sz="2800" b="1" dirty="0" smtClean="0">
                <a:solidFill>
                  <a:srgbClr val="5B8F22"/>
                </a:solidFill>
              </a:rPr>
              <a:t> </a:t>
            </a:r>
            <a:r>
              <a:rPr lang="en-US" sz="2800" b="1" dirty="0" err="1" smtClean="0">
                <a:solidFill>
                  <a:srgbClr val="5B8F22"/>
                </a:solidFill>
              </a:rPr>
              <a:t>zijn</a:t>
            </a:r>
            <a:r>
              <a:rPr lang="en-US" sz="2800" b="1" dirty="0" smtClean="0">
                <a:solidFill>
                  <a:srgbClr val="5B8F22"/>
                </a:solidFill>
              </a:rPr>
              <a:t> de </a:t>
            </a:r>
            <a:r>
              <a:rPr lang="en-US" sz="2800" b="1" dirty="0" err="1" smtClean="0">
                <a:solidFill>
                  <a:srgbClr val="5B8F22"/>
                </a:solidFill>
              </a:rPr>
              <a:t>oceanen</a:t>
            </a:r>
            <a:r>
              <a:rPr lang="en-US" sz="2800" b="1" dirty="0" smtClean="0">
                <a:solidFill>
                  <a:srgbClr val="5B8F22"/>
                </a:solidFill>
              </a:rPr>
              <a:t> </a:t>
            </a:r>
            <a:r>
              <a:rPr lang="en-US" sz="2800" b="1" dirty="0" err="1" smtClean="0">
                <a:solidFill>
                  <a:srgbClr val="5B8F22"/>
                </a:solidFill>
              </a:rPr>
              <a:t>belangrijk</a:t>
            </a:r>
            <a:r>
              <a:rPr lang="en-US" sz="2800" b="1" dirty="0" smtClean="0">
                <a:solidFill>
                  <a:srgbClr val="5B8F22"/>
                </a:solidFill>
              </a:rPr>
              <a:t>?</a:t>
            </a:r>
            <a:endParaRPr lang="nl-NL" sz="2800" b="1" dirty="0">
              <a:solidFill>
                <a:srgbClr val="5B8F22"/>
              </a:solidFill>
            </a:endParaRPr>
          </a:p>
        </p:txBody>
      </p:sp>
    </p:spTree>
    <p:extLst>
      <p:ext uri="{BB962C8B-B14F-4D97-AF65-F5344CB8AC3E}">
        <p14:creationId xmlns:p14="http://schemas.microsoft.com/office/powerpoint/2010/main" val="128295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42901"/>
            <a:ext cx="12192000" cy="6644308"/>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28575" b="30100"/>
          <a:stretch/>
        </p:blipFill>
        <p:spPr>
          <a:xfrm>
            <a:off x="3471253" y="5911327"/>
            <a:ext cx="7179598" cy="94667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23653" y="3766324"/>
            <a:ext cx="2846900" cy="2538412"/>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3071" y="4524375"/>
            <a:ext cx="4572000" cy="2333625"/>
          </a:xfrm>
          <a:prstGeom prst="rect">
            <a:avLst/>
          </a:prstGeom>
          <a:effectLst>
            <a:outerShdw blurRad="50800" dist="38100" dir="2700000" algn="tl" rotWithShape="0">
              <a:prstClr val="black">
                <a:alpha val="40000"/>
              </a:prstClr>
            </a:outerShdw>
          </a:effectLst>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0173594" y="1095375"/>
            <a:ext cx="2028825" cy="5762625"/>
          </a:xfrm>
          <a:prstGeom prst="rect">
            <a:avLst/>
          </a:prstGeom>
          <a:effectLst>
            <a:outerShdw blurRad="50800" dist="38100" dir="2700000" algn="tl" rotWithShape="0">
              <a:prstClr val="black">
                <a:alpha val="36000"/>
              </a:prstClr>
            </a:outerShdw>
          </a:effectLst>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34651" y="5934987"/>
            <a:ext cx="2332101" cy="1166051"/>
          </a:xfrm>
          <a:prstGeom prst="rect">
            <a:avLst/>
          </a:prstGeom>
        </p:spPr>
      </p:pic>
      <p:sp>
        <p:nvSpPr>
          <p:cNvPr id="10" name="Flowchart: Extract 9">
            <a:hlinkClick r:id="" action="ppaction://hlinkshowjump?jump=nextslide"/>
          </p:cNvPr>
          <p:cNvSpPr/>
          <p:nvPr/>
        </p:nvSpPr>
        <p:spPr>
          <a:xfrm rot="5400000">
            <a:off x="11654260" y="6298603"/>
            <a:ext cx="382939" cy="509946"/>
          </a:xfrm>
          <a:prstGeom prst="flowChartExtra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nl-NL"/>
          </a:p>
        </p:txBody>
      </p:sp>
      <p:sp>
        <p:nvSpPr>
          <p:cNvPr id="11" name="Flowchart: Extract 10">
            <a:hlinkClick r:id="" action="ppaction://hlinkshowjump?jump=previousslide"/>
          </p:cNvPr>
          <p:cNvSpPr/>
          <p:nvPr/>
        </p:nvSpPr>
        <p:spPr>
          <a:xfrm rot="5400000" flipH="1" flipV="1">
            <a:off x="207693" y="6288166"/>
            <a:ext cx="382939" cy="509946"/>
          </a:xfrm>
          <a:prstGeom prst="flowChartExtra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nl-NL"/>
          </a:p>
        </p:txBody>
      </p:sp>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91920" y="6231333"/>
            <a:ext cx="533691" cy="573357"/>
          </a:xfrm>
          <a:prstGeom prst="rect">
            <a:avLst/>
          </a:prstGeom>
        </p:spPr>
      </p:pic>
      <p:pic>
        <p:nvPicPr>
          <p:cNvPr id="24" name="Picture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27587" y="6060952"/>
            <a:ext cx="1052208" cy="797048"/>
          </a:xfrm>
          <a:prstGeom prst="rect">
            <a:avLst/>
          </a:prstGeom>
          <a:effectLst>
            <a:outerShdw blurRad="50800" dist="38100" dir="2700000" algn="tl" rotWithShape="0">
              <a:prstClr val="black">
                <a:alpha val="40000"/>
              </a:prstClr>
            </a:outerShdw>
          </a:effectLst>
        </p:spPr>
      </p:pic>
      <p:pic>
        <p:nvPicPr>
          <p:cNvPr id="48" name="Picture 4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7536785" y="3563041"/>
            <a:ext cx="4001864" cy="3001398"/>
          </a:xfrm>
          <a:prstGeom prst="rect">
            <a:avLst/>
          </a:prstGeom>
          <a:effectLst>
            <a:outerShdw blurRad="50800" dist="38100" dir="2700000" algn="tl" rotWithShape="0">
              <a:prstClr val="black">
                <a:alpha val="40000"/>
              </a:prstClr>
            </a:outerShdw>
          </a:effectLst>
        </p:spPr>
      </p:pic>
      <p:pic>
        <p:nvPicPr>
          <p:cNvPr id="23" name="Content Placeholder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81997">
            <a:off x="6114758" y="6032500"/>
            <a:ext cx="1702204" cy="1063878"/>
          </a:xfrm>
          <a:prstGeom prst="rect">
            <a:avLst/>
          </a:prstGeom>
          <a:effectLst>
            <a:outerShdw blurRad="50800" dist="38100" dir="2700000" algn="tl" rotWithShape="0">
              <a:prstClr val="black">
                <a:alpha val="40000"/>
              </a:prstClr>
            </a:outerShdw>
          </a:effectLst>
        </p:spPr>
      </p:pic>
      <p:sp>
        <p:nvSpPr>
          <p:cNvPr id="26" name="TextBox 25"/>
          <p:cNvSpPr txBox="1"/>
          <p:nvPr/>
        </p:nvSpPr>
        <p:spPr>
          <a:xfrm>
            <a:off x="0" y="79071"/>
            <a:ext cx="7278575" cy="769441"/>
          </a:xfrm>
          <a:prstGeom prst="rect">
            <a:avLst/>
          </a:prstGeom>
          <a:blipFill dpi="0" rotWithShape="1">
            <a:blip r:embed="rId13" cstate="print">
              <a:extLst>
                <a:ext uri="{28A0092B-C50C-407E-A947-70E740481C1C}">
                  <a14:useLocalDpi xmlns:a14="http://schemas.microsoft.com/office/drawing/2010/main" val="0"/>
                </a:ext>
              </a:extLst>
            </a:blip>
            <a:srcRect/>
            <a:stretch>
              <a:fillRect/>
            </a:stretch>
          </a:blipFill>
        </p:spPr>
        <p:txBody>
          <a:bodyPr wrap="square" rtlCol="0">
            <a:spAutoFit/>
          </a:bodyPr>
          <a:lstStyle/>
          <a:p>
            <a:r>
              <a:rPr lang="en-US" sz="4400" b="1" dirty="0" smtClean="0">
                <a:solidFill>
                  <a:schemeClr val="bg1"/>
                </a:solidFill>
              </a:rPr>
              <a:t> 3: HET KLIMAAT VERANDERT</a:t>
            </a:r>
            <a:endParaRPr lang="nl-NL" sz="4400" b="1" dirty="0">
              <a:solidFill>
                <a:schemeClr val="bg1"/>
              </a:solidFill>
            </a:endParaRPr>
          </a:p>
        </p:txBody>
      </p:sp>
      <p:sp>
        <p:nvSpPr>
          <p:cNvPr id="18" name="Rectangle 17"/>
          <p:cNvSpPr/>
          <p:nvPr/>
        </p:nvSpPr>
        <p:spPr>
          <a:xfrm>
            <a:off x="2179154" y="993764"/>
            <a:ext cx="4975420" cy="1938992"/>
          </a:xfrm>
          <a:prstGeom prst="rect">
            <a:avLst/>
          </a:prstGeom>
        </p:spPr>
        <p:txBody>
          <a:bodyPr wrap="square">
            <a:spAutoFit/>
          </a:bodyPr>
          <a:lstStyle/>
          <a:p>
            <a:pPr algn="ctr"/>
            <a:r>
              <a:rPr lang="en-US" sz="2400" dirty="0" smtClean="0">
                <a:solidFill>
                  <a:schemeClr val="accent6">
                    <a:lumMod val="75000"/>
                  </a:schemeClr>
                </a:solidFill>
              </a:rPr>
              <a:t>Op het </a:t>
            </a:r>
            <a:r>
              <a:rPr lang="en-US" sz="2400" dirty="0" err="1" smtClean="0">
                <a:solidFill>
                  <a:schemeClr val="accent6">
                    <a:lumMod val="75000"/>
                  </a:schemeClr>
                </a:solidFill>
              </a:rPr>
              <a:t>koraal</a:t>
            </a:r>
            <a:r>
              <a:rPr lang="en-US" sz="2400" dirty="0" smtClean="0">
                <a:solidFill>
                  <a:schemeClr val="accent6">
                    <a:lumMod val="75000"/>
                  </a:schemeClr>
                </a:solidFill>
              </a:rPr>
              <a:t> </a:t>
            </a:r>
            <a:r>
              <a:rPr lang="en-US" sz="2400" dirty="0" err="1" smtClean="0">
                <a:solidFill>
                  <a:schemeClr val="accent6">
                    <a:lumMod val="75000"/>
                  </a:schemeClr>
                </a:solidFill>
              </a:rPr>
              <a:t>leven</a:t>
            </a:r>
            <a:r>
              <a:rPr lang="en-US" sz="2400" dirty="0" smtClean="0">
                <a:solidFill>
                  <a:schemeClr val="accent6">
                    <a:lumMod val="75000"/>
                  </a:schemeClr>
                </a:solidFill>
              </a:rPr>
              <a:t> </a:t>
            </a:r>
            <a:r>
              <a:rPr lang="en-US" sz="2400" dirty="0" err="1" smtClean="0">
                <a:solidFill>
                  <a:schemeClr val="accent6">
                    <a:lumMod val="75000"/>
                  </a:schemeClr>
                </a:solidFill>
              </a:rPr>
              <a:t>algen</a:t>
            </a:r>
            <a:r>
              <a:rPr lang="en-US" sz="2400" dirty="0" smtClean="0">
                <a:solidFill>
                  <a:schemeClr val="accent6">
                    <a:lumMod val="75000"/>
                  </a:schemeClr>
                </a:solidFill>
              </a:rPr>
              <a:t>. </a:t>
            </a:r>
            <a:r>
              <a:rPr lang="en-US" sz="2400" dirty="0" err="1" smtClean="0">
                <a:solidFill>
                  <a:schemeClr val="accent6">
                    <a:lumMod val="75000"/>
                  </a:schemeClr>
                </a:solidFill>
              </a:rPr>
              <a:t>Zij</a:t>
            </a:r>
            <a:r>
              <a:rPr lang="en-US" sz="2400" dirty="0" smtClean="0">
                <a:solidFill>
                  <a:schemeClr val="accent6">
                    <a:lumMod val="75000"/>
                  </a:schemeClr>
                </a:solidFill>
              </a:rPr>
              <a:t> </a:t>
            </a:r>
            <a:r>
              <a:rPr lang="en-US" sz="2400" dirty="0" err="1" smtClean="0">
                <a:solidFill>
                  <a:schemeClr val="accent6">
                    <a:lumMod val="75000"/>
                  </a:schemeClr>
                </a:solidFill>
              </a:rPr>
              <a:t>maken</a:t>
            </a:r>
            <a:r>
              <a:rPr lang="en-US" sz="2400" dirty="0" smtClean="0">
                <a:solidFill>
                  <a:schemeClr val="accent6">
                    <a:lumMod val="75000"/>
                  </a:schemeClr>
                </a:solidFill>
              </a:rPr>
              <a:t> </a:t>
            </a:r>
            <a:r>
              <a:rPr lang="en-US" sz="2400" dirty="0" err="1" smtClean="0">
                <a:solidFill>
                  <a:schemeClr val="accent6">
                    <a:lumMod val="75000"/>
                  </a:schemeClr>
                </a:solidFill>
              </a:rPr>
              <a:t>voedsel</a:t>
            </a:r>
            <a:r>
              <a:rPr lang="en-US" sz="2400" dirty="0" smtClean="0">
                <a:solidFill>
                  <a:schemeClr val="accent6">
                    <a:lumMod val="75000"/>
                  </a:schemeClr>
                </a:solidFill>
              </a:rPr>
              <a:t>: </a:t>
            </a:r>
            <a:r>
              <a:rPr lang="en-US" sz="2400" dirty="0" err="1" smtClean="0">
                <a:solidFill>
                  <a:schemeClr val="accent6">
                    <a:lumMod val="75000"/>
                  </a:schemeClr>
                </a:solidFill>
              </a:rPr>
              <a:t>suiker</a:t>
            </a:r>
            <a:r>
              <a:rPr lang="en-US" sz="2400" dirty="0" smtClean="0">
                <a:solidFill>
                  <a:schemeClr val="accent6">
                    <a:lumMod val="75000"/>
                  </a:schemeClr>
                </a:solidFill>
              </a:rPr>
              <a:t>. </a:t>
            </a:r>
            <a:r>
              <a:rPr lang="en-US" sz="2400" dirty="0" err="1" smtClean="0">
                <a:solidFill>
                  <a:schemeClr val="accent6">
                    <a:lumMod val="75000"/>
                  </a:schemeClr>
                </a:solidFill>
              </a:rPr>
              <a:t>Als</a:t>
            </a:r>
            <a:r>
              <a:rPr lang="en-US" sz="2400" dirty="0" smtClean="0">
                <a:solidFill>
                  <a:schemeClr val="accent6">
                    <a:lumMod val="75000"/>
                  </a:schemeClr>
                </a:solidFill>
              </a:rPr>
              <a:t> de </a:t>
            </a:r>
            <a:r>
              <a:rPr lang="en-US" sz="2400" dirty="0" err="1" smtClean="0">
                <a:solidFill>
                  <a:schemeClr val="accent6">
                    <a:lumMod val="75000"/>
                  </a:schemeClr>
                </a:solidFill>
              </a:rPr>
              <a:t>oceaan</a:t>
            </a:r>
            <a:r>
              <a:rPr lang="en-US" sz="2400" dirty="0" smtClean="0">
                <a:solidFill>
                  <a:schemeClr val="accent6">
                    <a:lumMod val="75000"/>
                  </a:schemeClr>
                </a:solidFill>
              </a:rPr>
              <a:t> </a:t>
            </a:r>
            <a:r>
              <a:rPr lang="en-US" sz="2400" dirty="0" err="1" smtClean="0">
                <a:solidFill>
                  <a:schemeClr val="accent6">
                    <a:lumMod val="75000"/>
                  </a:schemeClr>
                </a:solidFill>
              </a:rPr>
              <a:t>té</a:t>
            </a:r>
            <a:r>
              <a:rPr lang="en-US" sz="2400" dirty="0" smtClean="0">
                <a:solidFill>
                  <a:schemeClr val="accent6">
                    <a:lumMod val="75000"/>
                  </a:schemeClr>
                </a:solidFill>
              </a:rPr>
              <a:t> warm </a:t>
            </a:r>
            <a:r>
              <a:rPr lang="en-US" sz="2400" dirty="0" err="1" smtClean="0">
                <a:solidFill>
                  <a:schemeClr val="accent6">
                    <a:lumMod val="75000"/>
                  </a:schemeClr>
                </a:solidFill>
              </a:rPr>
              <a:t>wordt</a:t>
            </a:r>
            <a:r>
              <a:rPr lang="en-US" sz="2400" dirty="0" smtClean="0">
                <a:solidFill>
                  <a:schemeClr val="accent6">
                    <a:lumMod val="75000"/>
                  </a:schemeClr>
                </a:solidFill>
              </a:rPr>
              <a:t>, </a:t>
            </a:r>
            <a:r>
              <a:rPr lang="en-US" sz="2400" dirty="0" err="1" smtClean="0">
                <a:solidFill>
                  <a:schemeClr val="accent6">
                    <a:lumMod val="75000"/>
                  </a:schemeClr>
                </a:solidFill>
              </a:rPr>
              <a:t>laten</a:t>
            </a:r>
            <a:r>
              <a:rPr lang="en-US" sz="2400" dirty="0" smtClean="0">
                <a:solidFill>
                  <a:schemeClr val="accent6">
                    <a:lumMod val="75000"/>
                  </a:schemeClr>
                </a:solidFill>
              </a:rPr>
              <a:t> de </a:t>
            </a:r>
            <a:r>
              <a:rPr lang="en-US" sz="2400" dirty="0" err="1" smtClean="0">
                <a:solidFill>
                  <a:schemeClr val="accent6">
                    <a:lumMod val="75000"/>
                  </a:schemeClr>
                </a:solidFill>
              </a:rPr>
              <a:t>algen</a:t>
            </a:r>
            <a:r>
              <a:rPr lang="en-US" sz="2400" dirty="0" smtClean="0">
                <a:solidFill>
                  <a:schemeClr val="accent6">
                    <a:lumMod val="75000"/>
                  </a:schemeClr>
                </a:solidFill>
              </a:rPr>
              <a:t> </a:t>
            </a:r>
            <a:r>
              <a:rPr lang="en-US" sz="2400" dirty="0" err="1" smtClean="0">
                <a:solidFill>
                  <a:schemeClr val="accent6">
                    <a:lumMod val="75000"/>
                  </a:schemeClr>
                </a:solidFill>
              </a:rPr>
              <a:t>los</a:t>
            </a:r>
            <a:r>
              <a:rPr lang="en-US" sz="2400" dirty="0" smtClean="0">
                <a:solidFill>
                  <a:schemeClr val="accent6">
                    <a:lumMod val="75000"/>
                  </a:schemeClr>
                </a:solidFill>
              </a:rPr>
              <a:t>. Het </a:t>
            </a:r>
            <a:r>
              <a:rPr lang="en-US" sz="2400" dirty="0" err="1" smtClean="0">
                <a:solidFill>
                  <a:schemeClr val="accent6">
                    <a:lumMod val="75000"/>
                  </a:schemeClr>
                </a:solidFill>
              </a:rPr>
              <a:t>koraal</a:t>
            </a:r>
            <a:r>
              <a:rPr lang="en-US" sz="2400" dirty="0" smtClean="0">
                <a:solidFill>
                  <a:schemeClr val="accent6">
                    <a:lumMod val="75000"/>
                  </a:schemeClr>
                </a:solidFill>
              </a:rPr>
              <a:t> </a:t>
            </a:r>
            <a:r>
              <a:rPr lang="en-US" sz="2400" dirty="0" err="1" smtClean="0">
                <a:solidFill>
                  <a:schemeClr val="accent6">
                    <a:lumMod val="75000"/>
                  </a:schemeClr>
                </a:solidFill>
              </a:rPr>
              <a:t>krijgt</a:t>
            </a:r>
            <a:r>
              <a:rPr lang="en-US" sz="2400" dirty="0" smtClean="0">
                <a:solidFill>
                  <a:schemeClr val="accent6">
                    <a:lumMod val="75000"/>
                  </a:schemeClr>
                </a:solidFill>
              </a:rPr>
              <a:t> </a:t>
            </a:r>
            <a:r>
              <a:rPr lang="en-US" sz="2400" dirty="0" err="1" smtClean="0">
                <a:solidFill>
                  <a:schemeClr val="accent6">
                    <a:lumMod val="75000"/>
                  </a:schemeClr>
                </a:solidFill>
              </a:rPr>
              <a:t>dan</a:t>
            </a:r>
            <a:r>
              <a:rPr lang="en-US" sz="2400" dirty="0" smtClean="0">
                <a:solidFill>
                  <a:schemeClr val="accent6">
                    <a:lumMod val="75000"/>
                  </a:schemeClr>
                </a:solidFill>
              </a:rPr>
              <a:t> </a:t>
            </a:r>
            <a:r>
              <a:rPr lang="en-US" sz="2400" dirty="0" err="1" smtClean="0">
                <a:solidFill>
                  <a:schemeClr val="accent6">
                    <a:lumMod val="75000"/>
                  </a:schemeClr>
                </a:solidFill>
              </a:rPr>
              <a:t>geen</a:t>
            </a:r>
            <a:r>
              <a:rPr lang="en-US" sz="2400" dirty="0" smtClean="0">
                <a:solidFill>
                  <a:schemeClr val="accent6">
                    <a:lumMod val="75000"/>
                  </a:schemeClr>
                </a:solidFill>
              </a:rPr>
              <a:t> </a:t>
            </a:r>
            <a:r>
              <a:rPr lang="en-US" sz="2400" dirty="0" err="1" smtClean="0">
                <a:solidFill>
                  <a:schemeClr val="accent6">
                    <a:lumMod val="75000"/>
                  </a:schemeClr>
                </a:solidFill>
              </a:rPr>
              <a:t>voedsel</a:t>
            </a:r>
            <a:r>
              <a:rPr lang="en-US" sz="2400" dirty="0" smtClean="0">
                <a:solidFill>
                  <a:schemeClr val="accent6">
                    <a:lumMod val="75000"/>
                  </a:schemeClr>
                </a:solidFill>
              </a:rPr>
              <a:t> </a:t>
            </a:r>
            <a:r>
              <a:rPr lang="en-US" sz="2400" dirty="0" err="1" smtClean="0">
                <a:solidFill>
                  <a:schemeClr val="accent6">
                    <a:lumMod val="75000"/>
                  </a:schemeClr>
                </a:solidFill>
              </a:rPr>
              <a:t>meer</a:t>
            </a:r>
            <a:r>
              <a:rPr lang="en-US" sz="2400" dirty="0" smtClean="0">
                <a:solidFill>
                  <a:schemeClr val="accent6">
                    <a:lumMod val="75000"/>
                  </a:schemeClr>
                </a:solidFill>
              </a:rPr>
              <a:t>. Het </a:t>
            </a:r>
            <a:r>
              <a:rPr lang="en-US" sz="2400" dirty="0" err="1" smtClean="0">
                <a:solidFill>
                  <a:schemeClr val="accent6">
                    <a:lumMod val="75000"/>
                  </a:schemeClr>
                </a:solidFill>
              </a:rPr>
              <a:t>koraal</a:t>
            </a:r>
            <a:r>
              <a:rPr lang="en-US" sz="2400" dirty="0" smtClean="0">
                <a:solidFill>
                  <a:schemeClr val="accent6">
                    <a:lumMod val="75000"/>
                  </a:schemeClr>
                </a:solidFill>
              </a:rPr>
              <a:t> </a:t>
            </a:r>
            <a:r>
              <a:rPr lang="en-US" sz="2400" dirty="0" err="1" smtClean="0">
                <a:solidFill>
                  <a:schemeClr val="accent6">
                    <a:lumMod val="75000"/>
                  </a:schemeClr>
                </a:solidFill>
              </a:rPr>
              <a:t>gaat</a:t>
            </a:r>
            <a:r>
              <a:rPr lang="en-US" sz="2400" dirty="0" smtClean="0">
                <a:solidFill>
                  <a:schemeClr val="accent6">
                    <a:lumMod val="75000"/>
                  </a:schemeClr>
                </a:solidFill>
              </a:rPr>
              <a:t> </a:t>
            </a:r>
            <a:r>
              <a:rPr lang="en-US" sz="2400" dirty="0" err="1" smtClean="0">
                <a:solidFill>
                  <a:schemeClr val="accent6">
                    <a:lumMod val="75000"/>
                  </a:schemeClr>
                </a:solidFill>
              </a:rPr>
              <a:t>dood</a:t>
            </a:r>
            <a:r>
              <a:rPr lang="en-US" sz="2400" dirty="0" smtClean="0">
                <a:solidFill>
                  <a:schemeClr val="accent6">
                    <a:lumMod val="75000"/>
                  </a:schemeClr>
                </a:solidFill>
              </a:rPr>
              <a:t> </a:t>
            </a:r>
            <a:r>
              <a:rPr lang="en-US" sz="2400" dirty="0" err="1" smtClean="0">
                <a:solidFill>
                  <a:schemeClr val="accent6">
                    <a:lumMod val="75000"/>
                  </a:schemeClr>
                </a:solidFill>
              </a:rPr>
              <a:t>als</a:t>
            </a:r>
            <a:r>
              <a:rPr lang="en-US" sz="2400" dirty="0" smtClean="0">
                <a:solidFill>
                  <a:schemeClr val="accent6">
                    <a:lumMod val="75000"/>
                  </a:schemeClr>
                </a:solidFill>
              </a:rPr>
              <a:t> </a:t>
            </a:r>
            <a:r>
              <a:rPr lang="en-US" sz="2400" dirty="0" err="1" smtClean="0">
                <a:solidFill>
                  <a:schemeClr val="accent6">
                    <a:lumMod val="75000"/>
                  </a:schemeClr>
                </a:solidFill>
              </a:rPr>
              <a:t>dit</a:t>
            </a:r>
            <a:r>
              <a:rPr lang="en-US" sz="2400" dirty="0" smtClean="0">
                <a:solidFill>
                  <a:schemeClr val="accent6">
                    <a:lumMod val="75000"/>
                  </a:schemeClr>
                </a:solidFill>
              </a:rPr>
              <a:t> </a:t>
            </a:r>
            <a:r>
              <a:rPr lang="en-US" sz="2400" dirty="0" err="1" smtClean="0">
                <a:solidFill>
                  <a:schemeClr val="accent6">
                    <a:lumMod val="75000"/>
                  </a:schemeClr>
                </a:solidFill>
              </a:rPr>
              <a:t>te</a:t>
            </a:r>
            <a:r>
              <a:rPr lang="en-US" sz="2400" dirty="0" smtClean="0">
                <a:solidFill>
                  <a:schemeClr val="accent6">
                    <a:lumMod val="75000"/>
                  </a:schemeClr>
                </a:solidFill>
              </a:rPr>
              <a:t> </a:t>
            </a:r>
            <a:r>
              <a:rPr lang="en-US" sz="2400" dirty="0" err="1" smtClean="0">
                <a:solidFill>
                  <a:schemeClr val="accent6">
                    <a:lumMod val="75000"/>
                  </a:schemeClr>
                </a:solidFill>
              </a:rPr>
              <a:t>lang</a:t>
            </a:r>
            <a:r>
              <a:rPr lang="en-US" sz="2400" dirty="0" smtClean="0">
                <a:solidFill>
                  <a:schemeClr val="accent6">
                    <a:lumMod val="75000"/>
                  </a:schemeClr>
                </a:solidFill>
              </a:rPr>
              <a:t> </a:t>
            </a:r>
            <a:r>
              <a:rPr lang="en-US" sz="2400" dirty="0" err="1" smtClean="0">
                <a:solidFill>
                  <a:schemeClr val="accent6">
                    <a:lumMod val="75000"/>
                  </a:schemeClr>
                </a:solidFill>
              </a:rPr>
              <a:t>duurt</a:t>
            </a:r>
            <a:r>
              <a:rPr lang="en-US" sz="2400" dirty="0" smtClean="0">
                <a:solidFill>
                  <a:schemeClr val="accent6">
                    <a:lumMod val="75000"/>
                  </a:schemeClr>
                </a:solidFill>
              </a:rPr>
              <a:t>. </a:t>
            </a:r>
            <a:endParaRPr lang="en-US" sz="2400" dirty="0">
              <a:solidFill>
                <a:schemeClr val="accent6">
                  <a:lumMod val="75000"/>
                </a:schemeClr>
              </a:solidFill>
            </a:endParaRPr>
          </a:p>
        </p:txBody>
      </p:sp>
      <p:grpSp>
        <p:nvGrpSpPr>
          <p:cNvPr id="28" name="Group 27"/>
          <p:cNvGrpSpPr/>
          <p:nvPr/>
        </p:nvGrpSpPr>
        <p:grpSpPr>
          <a:xfrm>
            <a:off x="-1621527" y="3000442"/>
            <a:ext cx="5717192" cy="5665293"/>
            <a:chOff x="-21975" y="4083179"/>
            <a:chExt cx="4234121" cy="4195685"/>
          </a:xfrm>
        </p:grpSpPr>
        <p:pic>
          <p:nvPicPr>
            <p:cNvPr id="29" name="Picture 28"/>
            <p:cNvPicPr/>
            <p:nvPr/>
          </p:nvPicPr>
          <p:blipFill rotWithShape="1">
            <a:blip r:embed="rId14">
              <a:extLst>
                <a:ext uri="{28A0092B-C50C-407E-A947-70E740481C1C}">
                  <a14:useLocalDpi xmlns:a14="http://schemas.microsoft.com/office/drawing/2010/main" val="0"/>
                </a:ext>
              </a:extLst>
            </a:blip>
            <a:srcRect l="5456" r="25761"/>
            <a:stretch/>
          </p:blipFill>
          <p:spPr bwMode="auto">
            <a:xfrm>
              <a:off x="1754837" y="4250442"/>
              <a:ext cx="2457309" cy="2425148"/>
            </a:xfrm>
            <a:prstGeom prst="ellipse">
              <a:avLst/>
            </a:prstGeom>
            <a:ln>
              <a:noFill/>
            </a:ln>
            <a:extLst>
              <a:ext uri="{53640926-AAD7-44D8-BBD7-CCE9431645EC}">
                <a14:shadowObscured xmlns:a14="http://schemas.microsoft.com/office/drawing/2010/main"/>
              </a:ext>
            </a:extLst>
          </p:spPr>
        </p:pic>
        <p:pic>
          <p:nvPicPr>
            <p:cNvPr id="30" name="Picture 2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5946308">
              <a:off x="-33566" y="4094770"/>
              <a:ext cx="4195685" cy="4172504"/>
            </a:xfrm>
            <a:prstGeom prst="rect">
              <a:avLst/>
            </a:prstGeom>
          </p:spPr>
        </p:pic>
      </p:grpSp>
      <p:grpSp>
        <p:nvGrpSpPr>
          <p:cNvPr id="39" name="Group 38"/>
          <p:cNvGrpSpPr/>
          <p:nvPr/>
        </p:nvGrpSpPr>
        <p:grpSpPr>
          <a:xfrm>
            <a:off x="7566918" y="3341542"/>
            <a:ext cx="5581138" cy="5186890"/>
            <a:chOff x="9656646" y="4523874"/>
            <a:chExt cx="3037923" cy="3021139"/>
          </a:xfrm>
        </p:grpSpPr>
        <p:pic>
          <p:nvPicPr>
            <p:cNvPr id="40" name="Picture 39"/>
            <p:cNvPicPr>
              <a:picLocks noChangeAspect="1"/>
            </p:cNvPicPr>
            <p:nvPr/>
          </p:nvPicPr>
          <p:blipFill rotWithShape="1">
            <a:blip r:embed="rId16" cstate="print">
              <a:extLst>
                <a:ext uri="{28A0092B-C50C-407E-A947-70E740481C1C}">
                  <a14:useLocalDpi xmlns:a14="http://schemas.microsoft.com/office/drawing/2010/main" val="0"/>
                </a:ext>
              </a:extLst>
            </a:blip>
            <a:srcRect l="30303" r="5901"/>
            <a:stretch/>
          </p:blipFill>
          <p:spPr>
            <a:xfrm>
              <a:off x="9656646" y="4523874"/>
              <a:ext cx="1854865" cy="1816768"/>
            </a:xfrm>
            <a:prstGeom prst="ellipse">
              <a:avLst/>
            </a:prstGeom>
          </p:spPr>
        </p:pic>
        <p:pic>
          <p:nvPicPr>
            <p:cNvPr id="41" name="Picture 4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656646" y="4523874"/>
              <a:ext cx="3037923" cy="3021139"/>
            </a:xfrm>
            <a:prstGeom prst="rect">
              <a:avLst/>
            </a:prstGeom>
          </p:spPr>
        </p:pic>
      </p:grpSp>
      <p:pic>
        <p:nvPicPr>
          <p:cNvPr id="43" name="Picture 4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5758018" y="2936158"/>
            <a:ext cx="743874" cy="2867891"/>
          </a:xfrm>
          <a:prstGeom prst="rect">
            <a:avLst/>
          </a:prstGeom>
        </p:spPr>
      </p:pic>
      <p:sp>
        <p:nvSpPr>
          <p:cNvPr id="44" name="Arc 43"/>
          <p:cNvSpPr/>
          <p:nvPr/>
        </p:nvSpPr>
        <p:spPr>
          <a:xfrm rot="2621953">
            <a:off x="7211842" y="2334398"/>
            <a:ext cx="1822716" cy="866487"/>
          </a:xfrm>
          <a:prstGeom prst="arc">
            <a:avLst>
              <a:gd name="adj1" fmla="val 11781566"/>
              <a:gd name="adj2" fmla="val 20024813"/>
            </a:avLst>
          </a:prstGeom>
          <a:ln w="28575">
            <a:solidFill>
              <a:srgbClr val="92D050"/>
            </a:solidFill>
            <a:headEnd type="none" w="med" len="med"/>
            <a:tailEnd type="arrow" w="med" len="med"/>
          </a:ln>
          <a:effectLst>
            <a:outerShdw blurRad="50800" dist="38100" dir="2700000" algn="tl" rotWithShape="0">
              <a:prstClr val="black">
                <a:alpha val="40000"/>
              </a:prstClr>
            </a:outerShdw>
          </a:effectLst>
        </p:spPr>
        <p:style>
          <a:lnRef idx="1">
            <a:schemeClr val="accent6"/>
          </a:lnRef>
          <a:fillRef idx="0">
            <a:schemeClr val="accent6"/>
          </a:fillRef>
          <a:effectRef idx="0">
            <a:schemeClr val="accent6"/>
          </a:effectRef>
          <a:fontRef idx="minor">
            <a:schemeClr val="tx1"/>
          </a:fontRef>
        </p:style>
        <p:txBody>
          <a:bodyPr rtlCol="0" anchor="ctr"/>
          <a:lstStyle/>
          <a:p>
            <a:pPr algn="ctr"/>
            <a:endParaRPr lang="nl-NL"/>
          </a:p>
        </p:txBody>
      </p:sp>
      <p:pic>
        <p:nvPicPr>
          <p:cNvPr id="45" name="Picture 4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817" y="813042"/>
            <a:ext cx="1534882" cy="1542635"/>
          </a:xfrm>
          <a:prstGeom prst="rect">
            <a:avLst/>
          </a:prstGeom>
        </p:spPr>
      </p:pic>
    </p:spTree>
    <p:extLst>
      <p:ext uri="{BB962C8B-B14F-4D97-AF65-F5344CB8AC3E}">
        <p14:creationId xmlns:p14="http://schemas.microsoft.com/office/powerpoint/2010/main" val="3688489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l-NL"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28575" b="30100"/>
          <a:stretch/>
        </p:blipFill>
        <p:spPr>
          <a:xfrm>
            <a:off x="3471253" y="5911327"/>
            <a:ext cx="7179598" cy="94667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23653" y="3766324"/>
            <a:ext cx="2846900" cy="2538412"/>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071" y="4524375"/>
            <a:ext cx="4572000" cy="2333625"/>
          </a:xfrm>
          <a:prstGeom prst="rect">
            <a:avLst/>
          </a:prstGeom>
          <a:effectLst>
            <a:outerShdw blurRad="50800" dist="38100" dir="2700000" algn="tl" rotWithShape="0">
              <a:prstClr val="black">
                <a:alpha val="40000"/>
              </a:prstClr>
            </a:outerShdw>
          </a:effec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0173594" y="1095375"/>
            <a:ext cx="2028825" cy="5762625"/>
          </a:xfrm>
          <a:prstGeom prst="rect">
            <a:avLst/>
          </a:prstGeom>
          <a:effectLst>
            <a:outerShdw blurRad="50800" dist="38100" dir="2700000" algn="tl" rotWithShape="0">
              <a:prstClr val="black">
                <a:alpha val="36000"/>
              </a:prstClr>
            </a:outerShdw>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34651" y="5934987"/>
            <a:ext cx="2332101" cy="1166051"/>
          </a:xfrm>
          <a:prstGeom prst="rect">
            <a:avLst/>
          </a:prstGeom>
        </p:spPr>
      </p:pic>
      <p:sp>
        <p:nvSpPr>
          <p:cNvPr id="10" name="Flowchart: Extract 9">
            <a:hlinkClick r:id="" action="ppaction://hlinkshowjump?jump=nextslide"/>
          </p:cNvPr>
          <p:cNvSpPr/>
          <p:nvPr/>
        </p:nvSpPr>
        <p:spPr>
          <a:xfrm rot="5400000">
            <a:off x="11654260" y="6298603"/>
            <a:ext cx="382939" cy="509946"/>
          </a:xfrm>
          <a:prstGeom prst="flowChartExtra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nl-NL"/>
          </a:p>
        </p:txBody>
      </p:sp>
      <p:sp>
        <p:nvSpPr>
          <p:cNvPr id="11" name="Flowchart: Extract 10">
            <a:hlinkClick r:id="" action="ppaction://hlinkshowjump?jump=previousslide"/>
          </p:cNvPr>
          <p:cNvSpPr/>
          <p:nvPr/>
        </p:nvSpPr>
        <p:spPr>
          <a:xfrm rot="5400000" flipH="1" flipV="1">
            <a:off x="207693" y="6288166"/>
            <a:ext cx="382939" cy="509946"/>
          </a:xfrm>
          <a:prstGeom prst="flowChartExtra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nl-NL"/>
          </a:p>
        </p:txBody>
      </p:sp>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91920" y="6231333"/>
            <a:ext cx="533691" cy="573357"/>
          </a:xfrm>
          <a:prstGeom prst="rect">
            <a:avLst/>
          </a:prstGeom>
        </p:spPr>
      </p:pic>
      <p:pic>
        <p:nvPicPr>
          <p:cNvPr id="24" name="Pictur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27587" y="6060952"/>
            <a:ext cx="1052208" cy="797048"/>
          </a:xfrm>
          <a:prstGeom prst="rect">
            <a:avLst/>
          </a:prstGeom>
          <a:effectLst>
            <a:outerShdw blurRad="50800" dist="38100" dir="2700000" algn="tl" rotWithShape="0">
              <a:prstClr val="black">
                <a:alpha val="40000"/>
              </a:prstClr>
            </a:outerShdw>
          </a:effectLst>
        </p:spPr>
      </p:pic>
      <p:pic>
        <p:nvPicPr>
          <p:cNvPr id="48" name="Picture 4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8491920" y="-167538"/>
            <a:ext cx="4001864" cy="3001398"/>
          </a:xfrm>
          <a:prstGeom prst="rect">
            <a:avLst/>
          </a:prstGeom>
          <a:effectLst>
            <a:outerShdw blurRad="50800" dist="38100" dir="2700000" algn="tl" rotWithShape="0">
              <a:prstClr val="black">
                <a:alpha val="40000"/>
              </a:prstClr>
            </a:outerShdw>
          </a:effectLst>
        </p:spPr>
      </p:pic>
      <p:pic>
        <p:nvPicPr>
          <p:cNvPr id="50" name="Picture 4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9205937" y="-1254794"/>
            <a:ext cx="3111412" cy="2333559"/>
          </a:xfrm>
          <a:prstGeom prst="rect">
            <a:avLst/>
          </a:prstGeom>
          <a:effectLst>
            <a:outerShdw blurRad="50800" dist="38100" dir="2700000" algn="tl" rotWithShape="0">
              <a:prstClr val="black">
                <a:alpha val="40000"/>
              </a:prstClr>
            </a:outerShdw>
          </a:effectLst>
        </p:spPr>
      </p:pic>
      <p:pic>
        <p:nvPicPr>
          <p:cNvPr id="23" name="Content Placeholder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81997">
            <a:off x="6114758" y="6032500"/>
            <a:ext cx="1702204" cy="1063878"/>
          </a:xfrm>
          <a:prstGeom prst="rect">
            <a:avLst/>
          </a:prstGeom>
          <a:effectLst>
            <a:outerShdw blurRad="50800" dist="38100" dir="2700000" algn="tl" rotWithShape="0">
              <a:prstClr val="black">
                <a:alpha val="40000"/>
              </a:prstClr>
            </a:outerShdw>
          </a:effectLst>
        </p:spPr>
      </p:pic>
      <p:sp>
        <p:nvSpPr>
          <p:cNvPr id="26" name="TextBox 25"/>
          <p:cNvSpPr txBox="1"/>
          <p:nvPr/>
        </p:nvSpPr>
        <p:spPr>
          <a:xfrm>
            <a:off x="0" y="399911"/>
            <a:ext cx="7278575" cy="769441"/>
          </a:xfrm>
          <a:prstGeom prst="rect">
            <a:avLst/>
          </a:prstGeom>
          <a:blipFill dpi="0" rotWithShape="1">
            <a:blip r:embed="rId13" cstate="print">
              <a:extLst>
                <a:ext uri="{28A0092B-C50C-407E-A947-70E740481C1C}">
                  <a14:useLocalDpi xmlns:a14="http://schemas.microsoft.com/office/drawing/2010/main" val="0"/>
                </a:ext>
              </a:extLst>
            </a:blip>
            <a:srcRect/>
            <a:stretch>
              <a:fillRect/>
            </a:stretch>
          </a:blipFill>
        </p:spPr>
        <p:txBody>
          <a:bodyPr wrap="square" rtlCol="0">
            <a:spAutoFit/>
          </a:bodyPr>
          <a:lstStyle/>
          <a:p>
            <a:r>
              <a:rPr lang="en-US" sz="4400" b="1" dirty="0" smtClean="0">
                <a:solidFill>
                  <a:schemeClr val="bg1"/>
                </a:solidFill>
              </a:rPr>
              <a:t> 3: HET KLIMAAT VERANDERT</a:t>
            </a:r>
            <a:endParaRPr lang="nl-NL" sz="4400" b="1" dirty="0">
              <a:solidFill>
                <a:schemeClr val="bg1"/>
              </a:solidFill>
            </a:endParaRPr>
          </a:p>
        </p:txBody>
      </p:sp>
      <p:pic>
        <p:nvPicPr>
          <p:cNvPr id="18" name="Picture 17"/>
          <p:cNvPicPr>
            <a:picLocks noChangeAspect="1"/>
          </p:cNvPicPr>
          <p:nvPr/>
        </p:nvPicPr>
        <p:blipFill rotWithShape="1">
          <a:blip r:embed="rId14">
            <a:extLst>
              <a:ext uri="{28A0092B-C50C-407E-A947-70E740481C1C}">
                <a14:useLocalDpi xmlns:a14="http://schemas.microsoft.com/office/drawing/2010/main" val="0"/>
              </a:ext>
            </a:extLst>
          </a:blip>
          <a:srcRect b="50000"/>
          <a:stretch/>
        </p:blipFill>
        <p:spPr>
          <a:xfrm rot="519371">
            <a:off x="2909815" y="1363198"/>
            <a:ext cx="6935461" cy="4887776"/>
          </a:xfrm>
          <a:prstGeom prst="rect">
            <a:avLst/>
          </a:prstGeom>
          <a:effectLst>
            <a:outerShdw blurRad="50800" dist="38100" dir="2700000" algn="tl" rotWithShape="0">
              <a:prstClr val="black">
                <a:alpha val="40000"/>
              </a:prstClr>
            </a:outerShdw>
          </a:effectLst>
        </p:spPr>
      </p:pic>
      <p:sp>
        <p:nvSpPr>
          <p:cNvPr id="19" name="TextBox 18"/>
          <p:cNvSpPr txBox="1"/>
          <p:nvPr/>
        </p:nvSpPr>
        <p:spPr>
          <a:xfrm rot="519371">
            <a:off x="4216353" y="2617291"/>
            <a:ext cx="5389874" cy="1938992"/>
          </a:xfrm>
          <a:prstGeom prst="rect">
            <a:avLst/>
          </a:prstGeom>
          <a:noFill/>
        </p:spPr>
        <p:txBody>
          <a:bodyPr wrap="square" rtlCol="0">
            <a:spAutoFit/>
          </a:bodyPr>
          <a:lstStyle/>
          <a:p>
            <a:r>
              <a:rPr lang="en-US" sz="2400" b="1" dirty="0" err="1"/>
              <a:t>Opdracht</a:t>
            </a:r>
            <a:r>
              <a:rPr lang="en-US" sz="2400" b="1" dirty="0"/>
              <a:t> </a:t>
            </a:r>
            <a:r>
              <a:rPr lang="en-US" sz="2400" b="1" dirty="0" smtClean="0"/>
              <a:t>1</a:t>
            </a:r>
            <a:r>
              <a:rPr lang="en-US" sz="2400" dirty="0" smtClean="0"/>
              <a:t>:</a:t>
            </a:r>
            <a:r>
              <a:rPr lang="en-US" sz="2400" b="1" dirty="0" smtClean="0"/>
              <a:t> de </a:t>
            </a:r>
            <a:r>
              <a:rPr lang="en-US" sz="2400" b="1" dirty="0" err="1" smtClean="0"/>
              <a:t>voedselkringloop</a:t>
            </a:r>
            <a:endParaRPr lang="en-US" sz="2400" b="1" dirty="0" smtClean="0"/>
          </a:p>
          <a:p>
            <a:endParaRPr lang="en-US" sz="2400" b="1" dirty="0" smtClean="0"/>
          </a:p>
          <a:p>
            <a:r>
              <a:rPr lang="en-US" sz="2400" dirty="0" smtClean="0"/>
              <a:t>Op je </a:t>
            </a:r>
            <a:r>
              <a:rPr lang="en-US" sz="2400" dirty="0" err="1" smtClean="0"/>
              <a:t>werkblad</a:t>
            </a:r>
            <a:r>
              <a:rPr lang="en-US" sz="2400" dirty="0" smtClean="0"/>
              <a:t> </a:t>
            </a:r>
            <a:r>
              <a:rPr lang="en-US" sz="2400" dirty="0" err="1" smtClean="0"/>
              <a:t>zie</a:t>
            </a:r>
            <a:r>
              <a:rPr lang="en-US" sz="2400" dirty="0" smtClean="0"/>
              <a:t> je </a:t>
            </a:r>
            <a:r>
              <a:rPr lang="en-US" sz="2400" dirty="0" err="1" smtClean="0"/>
              <a:t>verschillende</a:t>
            </a:r>
            <a:r>
              <a:rPr lang="en-US" sz="2400" dirty="0" smtClean="0"/>
              <a:t> </a:t>
            </a:r>
            <a:r>
              <a:rPr lang="en-US" sz="2400" dirty="0" err="1" smtClean="0"/>
              <a:t>zeedieren</a:t>
            </a:r>
            <a:r>
              <a:rPr lang="en-US" sz="2400" dirty="0" smtClean="0"/>
              <a:t>. </a:t>
            </a:r>
            <a:r>
              <a:rPr lang="en-US" sz="2400" dirty="0" err="1" smtClean="0"/>
              <a:t>Wie</a:t>
            </a:r>
            <a:r>
              <a:rPr lang="en-US" sz="2400" dirty="0" smtClean="0"/>
              <a:t> </a:t>
            </a:r>
            <a:r>
              <a:rPr lang="en-US" sz="2400" dirty="0" err="1" smtClean="0"/>
              <a:t>eet</a:t>
            </a:r>
            <a:r>
              <a:rPr lang="en-US" sz="2400" dirty="0" smtClean="0"/>
              <a:t> </a:t>
            </a:r>
            <a:r>
              <a:rPr lang="en-US" sz="2400" dirty="0" err="1" smtClean="0"/>
              <a:t>wie</a:t>
            </a:r>
            <a:r>
              <a:rPr lang="en-US" sz="2400" dirty="0" smtClean="0"/>
              <a:t>? </a:t>
            </a:r>
            <a:r>
              <a:rPr lang="en-US" sz="2400" dirty="0" err="1" smtClean="0"/>
              <a:t>Zet</a:t>
            </a:r>
            <a:r>
              <a:rPr lang="en-US" sz="2400" dirty="0" smtClean="0"/>
              <a:t> </a:t>
            </a:r>
            <a:r>
              <a:rPr lang="en-US" sz="2400" dirty="0" err="1" smtClean="0"/>
              <a:t>ze</a:t>
            </a:r>
            <a:r>
              <a:rPr lang="en-US" sz="2400" dirty="0" smtClean="0"/>
              <a:t> op </a:t>
            </a:r>
            <a:r>
              <a:rPr lang="en-US" sz="2400" dirty="0" err="1" smtClean="0"/>
              <a:t>goede</a:t>
            </a:r>
            <a:r>
              <a:rPr lang="en-US" sz="2400" dirty="0" smtClean="0"/>
              <a:t> </a:t>
            </a:r>
            <a:r>
              <a:rPr lang="en-US" sz="2400" dirty="0" err="1" smtClean="0"/>
              <a:t>volgorde</a:t>
            </a:r>
            <a:r>
              <a:rPr lang="en-US" sz="2400" dirty="0" smtClean="0"/>
              <a:t>.</a:t>
            </a:r>
          </a:p>
        </p:txBody>
      </p:sp>
      <p:sp>
        <p:nvSpPr>
          <p:cNvPr id="20" name="TextBox 19"/>
          <p:cNvSpPr txBox="1"/>
          <p:nvPr/>
        </p:nvSpPr>
        <p:spPr>
          <a:xfrm rot="519371">
            <a:off x="3879918" y="4784398"/>
            <a:ext cx="5389874" cy="1200329"/>
          </a:xfrm>
          <a:prstGeom prst="rect">
            <a:avLst/>
          </a:prstGeom>
          <a:noFill/>
        </p:spPr>
        <p:txBody>
          <a:bodyPr wrap="square" rtlCol="0">
            <a:spAutoFit/>
          </a:bodyPr>
          <a:lstStyle/>
          <a:p>
            <a:r>
              <a:rPr lang="en-US" sz="2400" b="1" dirty="0" smtClean="0"/>
              <a:t>Extra </a:t>
            </a:r>
            <a:r>
              <a:rPr lang="en-US" sz="2400" b="1" dirty="0" err="1" smtClean="0"/>
              <a:t>opdracht</a:t>
            </a:r>
            <a:r>
              <a:rPr lang="en-US" sz="2400" b="1" dirty="0" smtClean="0"/>
              <a:t>: </a:t>
            </a:r>
            <a:r>
              <a:rPr lang="en-US" sz="2400" dirty="0" err="1" smtClean="0"/>
              <a:t>kijk</a:t>
            </a:r>
            <a:r>
              <a:rPr lang="en-US" sz="2400" dirty="0" smtClean="0"/>
              <a:t> </a:t>
            </a:r>
            <a:r>
              <a:rPr lang="en-US" sz="2400" dirty="0" err="1" smtClean="0"/>
              <a:t>naar</a:t>
            </a:r>
            <a:r>
              <a:rPr lang="en-US" sz="2400" dirty="0" smtClean="0"/>
              <a:t> </a:t>
            </a:r>
            <a:r>
              <a:rPr lang="en-US" sz="2400" dirty="0" err="1" smtClean="0"/>
              <a:t>jullie</a:t>
            </a:r>
            <a:r>
              <a:rPr lang="en-US" sz="2400" dirty="0" smtClean="0"/>
              <a:t> </a:t>
            </a:r>
            <a:r>
              <a:rPr lang="en-US" sz="2400" dirty="0" err="1" smtClean="0"/>
              <a:t>mindmap</a:t>
            </a:r>
            <a:r>
              <a:rPr lang="en-US" sz="2400" dirty="0" smtClean="0"/>
              <a:t>. </a:t>
            </a:r>
            <a:r>
              <a:rPr lang="en-US" sz="2400" dirty="0" err="1" smtClean="0"/>
              <a:t>Omcirkel</a:t>
            </a:r>
            <a:r>
              <a:rPr lang="en-US" sz="2400" dirty="0" smtClean="0"/>
              <a:t> </a:t>
            </a:r>
            <a:r>
              <a:rPr lang="en-US" sz="2400" dirty="0" err="1" smtClean="0"/>
              <a:t>alles</a:t>
            </a:r>
            <a:r>
              <a:rPr lang="en-US" sz="2400" dirty="0" smtClean="0"/>
              <a:t> </a:t>
            </a:r>
            <a:r>
              <a:rPr lang="en-US" sz="2400" dirty="0" err="1" smtClean="0"/>
              <a:t>dat</a:t>
            </a:r>
            <a:r>
              <a:rPr lang="en-US" sz="2400" dirty="0" smtClean="0"/>
              <a:t> </a:t>
            </a:r>
            <a:r>
              <a:rPr lang="en-US" sz="2400" dirty="0" err="1" smtClean="0"/>
              <a:t>kan</a:t>
            </a:r>
            <a:r>
              <a:rPr lang="en-US" sz="2400" dirty="0" smtClean="0"/>
              <a:t> </a:t>
            </a:r>
            <a:r>
              <a:rPr lang="en-US" sz="2400" dirty="0" err="1" smtClean="0"/>
              <a:t>verdwijnen</a:t>
            </a:r>
            <a:r>
              <a:rPr lang="en-US" sz="2400" dirty="0" smtClean="0"/>
              <a:t> </a:t>
            </a:r>
            <a:r>
              <a:rPr lang="en-US" sz="2400" dirty="0" err="1" smtClean="0"/>
              <a:t>wanneer</a:t>
            </a:r>
            <a:r>
              <a:rPr lang="en-US" sz="2400" dirty="0" smtClean="0"/>
              <a:t> het </a:t>
            </a:r>
            <a:r>
              <a:rPr lang="en-US" sz="2400" dirty="0" err="1" smtClean="0"/>
              <a:t>koraal</a:t>
            </a:r>
            <a:r>
              <a:rPr lang="en-US" sz="2400" dirty="0" smtClean="0"/>
              <a:t> </a:t>
            </a:r>
            <a:r>
              <a:rPr lang="en-US" sz="2400" dirty="0" err="1" smtClean="0"/>
              <a:t>doodgaat</a:t>
            </a:r>
            <a:r>
              <a:rPr lang="en-US" sz="2400" dirty="0"/>
              <a:t>.</a:t>
            </a:r>
            <a:endParaRPr lang="en-US" sz="2400" dirty="0" smtClean="0"/>
          </a:p>
        </p:txBody>
      </p:sp>
    </p:spTree>
    <p:extLst>
      <p:ext uri="{BB962C8B-B14F-4D97-AF65-F5344CB8AC3E}">
        <p14:creationId xmlns:p14="http://schemas.microsoft.com/office/powerpoint/2010/main" val="29043205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28575" b="30100"/>
          <a:stretch/>
        </p:blipFill>
        <p:spPr>
          <a:xfrm>
            <a:off x="3471253" y="5911327"/>
            <a:ext cx="7179598" cy="94667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23653" y="3766324"/>
            <a:ext cx="2846900" cy="2538412"/>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071" y="4524375"/>
            <a:ext cx="4572000" cy="2333625"/>
          </a:xfrm>
          <a:prstGeom prst="rect">
            <a:avLst/>
          </a:prstGeom>
          <a:effectLst>
            <a:outerShdw blurRad="50800" dist="38100" dir="2700000" algn="tl" rotWithShape="0">
              <a:prstClr val="black">
                <a:alpha val="40000"/>
              </a:prstClr>
            </a:outerShdw>
          </a:effec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0173594" y="1095375"/>
            <a:ext cx="2028825" cy="5762625"/>
          </a:xfrm>
          <a:prstGeom prst="rect">
            <a:avLst/>
          </a:prstGeom>
          <a:effectLst>
            <a:outerShdw blurRad="50800" dist="38100" dir="2700000" algn="tl" rotWithShape="0">
              <a:prstClr val="black">
                <a:alpha val="36000"/>
              </a:prstClr>
            </a:outerShdw>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34651" y="5934987"/>
            <a:ext cx="2332101" cy="1166051"/>
          </a:xfrm>
          <a:prstGeom prst="rect">
            <a:avLst/>
          </a:prstGeom>
        </p:spPr>
      </p:pic>
      <p:sp>
        <p:nvSpPr>
          <p:cNvPr id="10" name="Flowchart: Extract 9">
            <a:hlinkClick r:id="" action="ppaction://hlinkshowjump?jump=nextslide"/>
          </p:cNvPr>
          <p:cNvSpPr/>
          <p:nvPr/>
        </p:nvSpPr>
        <p:spPr>
          <a:xfrm rot="5400000">
            <a:off x="11654260" y="6298603"/>
            <a:ext cx="382939" cy="509946"/>
          </a:xfrm>
          <a:prstGeom prst="flowChartExtra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nl-NL"/>
          </a:p>
        </p:txBody>
      </p:sp>
      <p:sp>
        <p:nvSpPr>
          <p:cNvPr id="11" name="Flowchart: Extract 10">
            <a:hlinkClick r:id="" action="ppaction://hlinkshowjump?jump=previousslide"/>
          </p:cNvPr>
          <p:cNvSpPr/>
          <p:nvPr/>
        </p:nvSpPr>
        <p:spPr>
          <a:xfrm rot="5400000" flipH="1" flipV="1">
            <a:off x="207693" y="6288166"/>
            <a:ext cx="382939" cy="509946"/>
          </a:xfrm>
          <a:prstGeom prst="flowChartExtra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nl-NL"/>
          </a:p>
        </p:txBody>
      </p:sp>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91920" y="6231333"/>
            <a:ext cx="533691" cy="573357"/>
          </a:xfrm>
          <a:prstGeom prst="rect">
            <a:avLst/>
          </a:prstGeom>
        </p:spPr>
      </p:pic>
      <p:pic>
        <p:nvPicPr>
          <p:cNvPr id="24" name="Pictur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27587" y="6060952"/>
            <a:ext cx="1052208" cy="797048"/>
          </a:xfrm>
          <a:prstGeom prst="rect">
            <a:avLst/>
          </a:prstGeom>
          <a:effectLst>
            <a:outerShdw blurRad="50800" dist="38100" dir="2700000" algn="tl" rotWithShape="0">
              <a:prstClr val="black">
                <a:alpha val="40000"/>
              </a:prstClr>
            </a:outerShdw>
          </a:effectLst>
        </p:spPr>
      </p:pic>
      <p:pic>
        <p:nvPicPr>
          <p:cNvPr id="48" name="Picture 4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8451294" y="-255699"/>
            <a:ext cx="4001864" cy="3001398"/>
          </a:xfrm>
          <a:prstGeom prst="rect">
            <a:avLst/>
          </a:prstGeom>
          <a:effectLst>
            <a:outerShdw blurRad="50800" dist="38100" dir="2700000" algn="tl" rotWithShape="0">
              <a:prstClr val="black">
                <a:alpha val="40000"/>
              </a:prstClr>
            </a:outerShdw>
          </a:effectLst>
        </p:spPr>
      </p:pic>
      <p:pic>
        <p:nvPicPr>
          <p:cNvPr id="50" name="Picture 4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9378945" y="-1238184"/>
            <a:ext cx="3111412" cy="2333559"/>
          </a:xfrm>
          <a:prstGeom prst="rect">
            <a:avLst/>
          </a:prstGeom>
          <a:effectLst>
            <a:outerShdw blurRad="50800" dist="38100" dir="2700000" algn="tl" rotWithShape="0">
              <a:prstClr val="black">
                <a:alpha val="40000"/>
              </a:prstClr>
            </a:outerShdw>
          </a:effectLst>
        </p:spPr>
      </p:pic>
      <p:pic>
        <p:nvPicPr>
          <p:cNvPr id="23" name="Content Placeholder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81997">
            <a:off x="6114758" y="6032500"/>
            <a:ext cx="1702204" cy="1063878"/>
          </a:xfrm>
          <a:prstGeom prst="rect">
            <a:avLst/>
          </a:prstGeom>
          <a:effectLst>
            <a:outerShdw blurRad="50800" dist="38100" dir="2700000" algn="tl" rotWithShape="0">
              <a:prstClr val="black">
                <a:alpha val="40000"/>
              </a:prstClr>
            </a:outerShdw>
          </a:effectLst>
        </p:spPr>
      </p:pic>
      <p:sp>
        <p:nvSpPr>
          <p:cNvPr id="26" name="TextBox 25"/>
          <p:cNvSpPr txBox="1"/>
          <p:nvPr/>
        </p:nvSpPr>
        <p:spPr>
          <a:xfrm>
            <a:off x="0" y="399911"/>
            <a:ext cx="7278575" cy="769441"/>
          </a:xfrm>
          <a:prstGeom prst="rect">
            <a:avLst/>
          </a:prstGeom>
          <a:blipFill dpi="0" rotWithShape="1">
            <a:blip r:embed="rId13" cstate="print">
              <a:extLst>
                <a:ext uri="{28A0092B-C50C-407E-A947-70E740481C1C}">
                  <a14:useLocalDpi xmlns:a14="http://schemas.microsoft.com/office/drawing/2010/main" val="0"/>
                </a:ext>
              </a:extLst>
            </a:blip>
            <a:srcRect/>
            <a:stretch>
              <a:fillRect/>
            </a:stretch>
          </a:blipFill>
        </p:spPr>
        <p:txBody>
          <a:bodyPr wrap="square" rtlCol="0">
            <a:spAutoFit/>
          </a:bodyPr>
          <a:lstStyle/>
          <a:p>
            <a:r>
              <a:rPr lang="en-US" sz="4400" b="1" dirty="0" smtClean="0">
                <a:solidFill>
                  <a:schemeClr val="bg1"/>
                </a:solidFill>
              </a:rPr>
              <a:t> 3: HET KLIMAAT VERANDERT</a:t>
            </a:r>
            <a:endParaRPr lang="nl-NL" sz="4400" b="1" dirty="0">
              <a:solidFill>
                <a:schemeClr val="bg1"/>
              </a:solidFill>
            </a:endParaRPr>
          </a:p>
        </p:txBody>
      </p:sp>
      <p:pic>
        <p:nvPicPr>
          <p:cNvPr id="18" name="Picture 17"/>
          <p:cNvPicPr>
            <a:picLocks noChangeAspect="1"/>
          </p:cNvPicPr>
          <p:nvPr/>
        </p:nvPicPr>
        <p:blipFill rotWithShape="1">
          <a:blip r:embed="rId14">
            <a:extLst>
              <a:ext uri="{28A0092B-C50C-407E-A947-70E740481C1C}">
                <a14:useLocalDpi xmlns:a14="http://schemas.microsoft.com/office/drawing/2010/main" val="0"/>
              </a:ext>
            </a:extLst>
          </a:blip>
          <a:srcRect b="50000"/>
          <a:stretch/>
        </p:blipFill>
        <p:spPr>
          <a:xfrm rot="519371">
            <a:off x="2909815" y="1363198"/>
            <a:ext cx="6935461" cy="4887776"/>
          </a:xfrm>
          <a:prstGeom prst="rect">
            <a:avLst/>
          </a:prstGeom>
          <a:effectLst>
            <a:outerShdw blurRad="50800" dist="38100" dir="2700000" algn="tl" rotWithShape="0">
              <a:prstClr val="black">
                <a:alpha val="40000"/>
              </a:prstClr>
            </a:outerShdw>
          </a:effectLst>
        </p:spPr>
      </p:pic>
      <p:sp>
        <p:nvSpPr>
          <p:cNvPr id="19" name="TextBox 18"/>
          <p:cNvSpPr txBox="1"/>
          <p:nvPr/>
        </p:nvSpPr>
        <p:spPr>
          <a:xfrm rot="519371">
            <a:off x="4143435" y="2740675"/>
            <a:ext cx="5389874" cy="3416320"/>
          </a:xfrm>
          <a:prstGeom prst="rect">
            <a:avLst/>
          </a:prstGeom>
          <a:noFill/>
        </p:spPr>
        <p:txBody>
          <a:bodyPr wrap="square" rtlCol="0">
            <a:spAutoFit/>
          </a:bodyPr>
          <a:lstStyle/>
          <a:p>
            <a:r>
              <a:rPr lang="en-US" sz="2400" b="1" dirty="0" err="1"/>
              <a:t>Opdracht</a:t>
            </a:r>
            <a:r>
              <a:rPr lang="en-US" sz="2400" b="1" dirty="0"/>
              <a:t> 2</a:t>
            </a:r>
            <a:r>
              <a:rPr lang="en-US" sz="2400" dirty="0" smtClean="0"/>
              <a:t>:</a:t>
            </a:r>
            <a:r>
              <a:rPr lang="en-US" sz="2400" b="1" dirty="0" smtClean="0"/>
              <a:t> stop </a:t>
            </a:r>
            <a:r>
              <a:rPr lang="en-US" sz="2400" b="1" dirty="0" err="1" smtClean="0"/>
              <a:t>klimaatverandering</a:t>
            </a:r>
            <a:endParaRPr lang="en-US" sz="2400" b="1" dirty="0" smtClean="0"/>
          </a:p>
          <a:p>
            <a:endParaRPr lang="en-US" sz="2400" b="1" dirty="0"/>
          </a:p>
          <a:p>
            <a:r>
              <a:rPr lang="en-US" sz="2400" dirty="0" err="1" smtClean="0"/>
              <a:t>Als</a:t>
            </a:r>
            <a:r>
              <a:rPr lang="en-US" sz="2400" dirty="0" smtClean="0"/>
              <a:t> we </a:t>
            </a:r>
            <a:r>
              <a:rPr lang="en-US" sz="2400" dirty="0" err="1" smtClean="0"/>
              <a:t>klimaatverandering</a:t>
            </a:r>
            <a:r>
              <a:rPr lang="en-US" sz="2400" dirty="0" smtClean="0"/>
              <a:t> </a:t>
            </a:r>
            <a:r>
              <a:rPr lang="en-US" sz="2400" dirty="0" err="1" smtClean="0"/>
              <a:t>willen</a:t>
            </a:r>
            <a:r>
              <a:rPr lang="en-US" sz="2400" dirty="0" smtClean="0"/>
              <a:t> </a:t>
            </a:r>
            <a:r>
              <a:rPr lang="en-US" sz="2400" dirty="0" err="1" smtClean="0"/>
              <a:t>stoppen</a:t>
            </a:r>
            <a:r>
              <a:rPr lang="en-US" sz="2400" dirty="0" smtClean="0"/>
              <a:t>, </a:t>
            </a:r>
            <a:r>
              <a:rPr lang="en-US" sz="2400" dirty="0" err="1" smtClean="0"/>
              <a:t>moeten</a:t>
            </a:r>
            <a:r>
              <a:rPr lang="en-US" sz="2400" dirty="0" smtClean="0"/>
              <a:t> we </a:t>
            </a:r>
            <a:r>
              <a:rPr lang="en-US" sz="2400" dirty="0" err="1" smtClean="0"/>
              <a:t>zorgen</a:t>
            </a:r>
            <a:r>
              <a:rPr lang="en-US" sz="2400" dirty="0" smtClean="0"/>
              <a:t> </a:t>
            </a:r>
            <a:r>
              <a:rPr lang="en-US" sz="2400" dirty="0" err="1" smtClean="0"/>
              <a:t>voor</a:t>
            </a:r>
            <a:r>
              <a:rPr lang="en-US" sz="2400" dirty="0" smtClean="0"/>
              <a:t> minder </a:t>
            </a:r>
            <a:r>
              <a:rPr lang="en-US" sz="2400" dirty="0" err="1" smtClean="0"/>
              <a:t>broeikasgassen</a:t>
            </a:r>
            <a:r>
              <a:rPr lang="en-US" sz="2400" dirty="0" smtClean="0"/>
              <a:t> in de </a:t>
            </a:r>
            <a:r>
              <a:rPr lang="en-US" sz="2400" dirty="0" err="1" smtClean="0"/>
              <a:t>lucht</a:t>
            </a:r>
            <a:r>
              <a:rPr lang="en-US" sz="2400" dirty="0" smtClean="0"/>
              <a:t>. </a:t>
            </a:r>
            <a:endParaRPr lang="en-US" sz="2400" dirty="0"/>
          </a:p>
          <a:p>
            <a:endParaRPr lang="en-US" sz="2400" dirty="0" smtClean="0"/>
          </a:p>
          <a:p>
            <a:r>
              <a:rPr lang="en-US" sz="2400" dirty="0" smtClean="0"/>
              <a:t>Op je </a:t>
            </a:r>
            <a:r>
              <a:rPr lang="en-US" sz="2400" dirty="0" err="1" smtClean="0"/>
              <a:t>werkblad</a:t>
            </a:r>
            <a:r>
              <a:rPr lang="en-US" sz="2400" dirty="0" smtClean="0"/>
              <a:t> </a:t>
            </a:r>
            <a:r>
              <a:rPr lang="en-US" sz="2400" dirty="0" err="1" smtClean="0"/>
              <a:t>zie</a:t>
            </a:r>
            <a:r>
              <a:rPr lang="en-US" sz="2400" dirty="0" smtClean="0"/>
              <a:t> je </a:t>
            </a:r>
            <a:r>
              <a:rPr lang="en-US" sz="2400" dirty="0" err="1" smtClean="0"/>
              <a:t>wie</a:t>
            </a:r>
            <a:r>
              <a:rPr lang="en-US" sz="2400" dirty="0" smtClean="0"/>
              <a:t> of wat </a:t>
            </a:r>
            <a:r>
              <a:rPr lang="en-US" sz="2400" dirty="0" err="1" smtClean="0"/>
              <a:t>broeikasgas</a:t>
            </a:r>
            <a:r>
              <a:rPr lang="en-US" sz="2400" dirty="0" smtClean="0"/>
              <a:t> </a:t>
            </a:r>
            <a:r>
              <a:rPr lang="en-US" sz="2400" dirty="0" err="1" smtClean="0"/>
              <a:t>uitstoot</a:t>
            </a:r>
            <a:r>
              <a:rPr lang="en-US" sz="2400" dirty="0" smtClean="0"/>
              <a:t>. </a:t>
            </a:r>
            <a:r>
              <a:rPr lang="en-US" sz="2400" dirty="0" err="1" smtClean="0"/>
              <a:t>Bedenk</a:t>
            </a:r>
            <a:r>
              <a:rPr lang="en-US" sz="2400" dirty="0" smtClean="0"/>
              <a:t> hoe </a:t>
            </a:r>
            <a:r>
              <a:rPr lang="en-US" sz="2400" dirty="0" err="1" smtClean="0"/>
              <a:t>deze</a:t>
            </a:r>
            <a:r>
              <a:rPr lang="en-US" sz="2400" dirty="0" smtClean="0"/>
              <a:t> </a:t>
            </a:r>
            <a:r>
              <a:rPr lang="en-US" sz="2400" dirty="0" err="1" smtClean="0"/>
              <a:t>uitstoot</a:t>
            </a:r>
            <a:r>
              <a:rPr lang="en-US" sz="2400" dirty="0" smtClean="0"/>
              <a:t> minder </a:t>
            </a:r>
            <a:r>
              <a:rPr lang="en-US" sz="2400" dirty="0" err="1" smtClean="0"/>
              <a:t>kan.</a:t>
            </a:r>
            <a:r>
              <a:rPr lang="en-US" sz="2400" dirty="0" smtClean="0"/>
              <a:t> </a:t>
            </a:r>
          </a:p>
        </p:txBody>
      </p:sp>
    </p:spTree>
    <p:extLst>
      <p:ext uri="{BB962C8B-B14F-4D97-AF65-F5344CB8AC3E}">
        <p14:creationId xmlns:p14="http://schemas.microsoft.com/office/powerpoint/2010/main" val="40737054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502221" y="2039886"/>
            <a:ext cx="2698376" cy="2976282"/>
          </a:xfrm>
          <a:prstGeom prst="rect">
            <a:avLst/>
          </a:prstGeom>
          <a:noFill/>
        </p:spPr>
        <p:txBody>
          <a:bodyPr wrap="square" rtlCol="0">
            <a:spAutoFit/>
          </a:bodyPr>
          <a:lstStyle/>
          <a:p>
            <a:endParaRPr lang="nl-NL" dirty="0"/>
          </a:p>
        </p:txBody>
      </p:sp>
      <p:pic>
        <p:nvPicPr>
          <p:cNvPr id="15" name="Picture 14">
            <a:hlinkClick r:id="rId3" action="ppaction://hlinksldjump"/>
          </p:cNvPr>
          <p:cNvPicPr>
            <a:picLocks noChangeAspect="1"/>
          </p:cNvPicPr>
          <p:nvPr/>
        </p:nvPicPr>
        <p:blipFill rotWithShape="1">
          <a:blip r:embed="rId4">
            <a:extLst>
              <a:ext uri="{28A0092B-C50C-407E-A947-70E740481C1C}">
                <a14:useLocalDpi xmlns:a14="http://schemas.microsoft.com/office/drawing/2010/main" val="0"/>
              </a:ext>
            </a:extLst>
          </a:blip>
          <a:srcRect b="42895"/>
          <a:stretch/>
        </p:blipFill>
        <p:spPr>
          <a:xfrm>
            <a:off x="4333821" y="2279061"/>
            <a:ext cx="3488530" cy="2298607"/>
          </a:xfrm>
          <a:prstGeom prst="rect">
            <a:avLst/>
          </a:prstGeom>
          <a:ln w="50800">
            <a:solidFill>
              <a:schemeClr val="bg1"/>
            </a:solidFill>
          </a:ln>
          <a:effectLst>
            <a:outerShdw blurRad="50800" dist="38100" dir="2700000" algn="tl" rotWithShape="0">
              <a:prstClr val="black">
                <a:alpha val="40000"/>
              </a:prstClr>
            </a:outerShdw>
          </a:effectLst>
        </p:spPr>
      </p:pic>
      <p:pic>
        <p:nvPicPr>
          <p:cNvPr id="16" name="Picture 1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1761" y="2229551"/>
            <a:ext cx="3462366" cy="2308244"/>
          </a:xfrm>
          <a:prstGeom prst="rect">
            <a:avLst/>
          </a:prstGeom>
          <a:ln w="50800">
            <a:solidFill>
              <a:schemeClr val="bg1"/>
            </a:solidFill>
          </a:ln>
          <a:effectLst>
            <a:outerShdw blurRad="50800" dist="38100" dir="2700000" algn="tl" rotWithShape="0">
              <a:prstClr val="black">
                <a:alpha val="40000"/>
              </a:prstClr>
            </a:outerShdw>
          </a:effectLst>
        </p:spPr>
      </p:pic>
      <p:pic>
        <p:nvPicPr>
          <p:cNvPr id="17" name="Picture 16">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42045" y="2274242"/>
            <a:ext cx="3488530" cy="2308244"/>
          </a:xfrm>
          <a:prstGeom prst="rect">
            <a:avLst/>
          </a:prstGeom>
          <a:ln w="50800">
            <a:solidFill>
              <a:schemeClr val="bg1"/>
            </a:solidFill>
          </a:ln>
          <a:effectLst>
            <a:outerShdw blurRad="50800" dist="38100" dir="2700000" algn="tl" rotWithShape="0">
              <a:prstClr val="black">
                <a:alpha val="40000"/>
              </a:prstClr>
            </a:outerShdw>
          </a:effectLst>
        </p:spPr>
      </p:pic>
      <p:sp>
        <p:nvSpPr>
          <p:cNvPr id="18" name="TextBox 17">
            <a:hlinkClick r:id="rId5" action="ppaction://hlinksldjump"/>
          </p:cNvPr>
          <p:cNvSpPr txBox="1"/>
          <p:nvPr/>
        </p:nvSpPr>
        <p:spPr>
          <a:xfrm>
            <a:off x="393544" y="2268473"/>
            <a:ext cx="2677902" cy="830997"/>
          </a:xfrm>
          <a:prstGeom prst="rect">
            <a:avLst/>
          </a:prstGeom>
          <a:noFill/>
        </p:spPr>
        <p:txBody>
          <a:bodyPr wrap="square" rtlCol="0">
            <a:spAutoFit/>
          </a:bodyPr>
          <a:lstStyle/>
          <a:p>
            <a:r>
              <a:rPr lang="en-US" sz="2400" b="1" dirty="0" smtClean="0">
                <a:blipFill dpi="0" rotWithShape="1">
                  <a:blip r:embed="rId9">
                    <a:extLst>
                      <a:ext uri="{28A0092B-C50C-407E-A947-70E740481C1C}">
                        <a14:useLocalDpi xmlns:a14="http://schemas.microsoft.com/office/drawing/2010/main" val="0"/>
                      </a:ext>
                    </a:extLst>
                  </a:blip>
                  <a:srcRect/>
                  <a:stretch>
                    <a:fillRect/>
                  </a:stretch>
                </a:blipFill>
              </a:rPr>
              <a:t>THEMA 1: VERVUILING</a:t>
            </a:r>
            <a:endParaRPr lang="nl-NL" sz="2400" b="1" dirty="0">
              <a:blipFill dpi="0" rotWithShape="1">
                <a:blip r:embed="rId9">
                  <a:extLst>
                    <a:ext uri="{28A0092B-C50C-407E-A947-70E740481C1C}">
                      <a14:useLocalDpi xmlns:a14="http://schemas.microsoft.com/office/drawing/2010/main" val="0"/>
                    </a:ext>
                  </a:extLst>
                </a:blip>
                <a:srcRect/>
                <a:stretch>
                  <a:fillRect/>
                </a:stretch>
              </a:blipFill>
            </a:endParaRPr>
          </a:p>
        </p:txBody>
      </p:sp>
      <p:sp>
        <p:nvSpPr>
          <p:cNvPr id="19" name="TextBox 18">
            <a:hlinkClick r:id="rId10" action="ppaction://hlinksldjump"/>
          </p:cNvPr>
          <p:cNvSpPr txBox="1"/>
          <p:nvPr/>
        </p:nvSpPr>
        <p:spPr>
          <a:xfrm>
            <a:off x="4389292" y="2270455"/>
            <a:ext cx="3317794" cy="830997"/>
          </a:xfrm>
          <a:prstGeom prst="rect">
            <a:avLst/>
          </a:prstGeom>
          <a:noFill/>
        </p:spPr>
        <p:txBody>
          <a:bodyPr wrap="square" rtlCol="0">
            <a:spAutoFit/>
          </a:bodyPr>
          <a:lstStyle>
            <a:defPPr>
              <a:defRPr lang="nl-NL"/>
            </a:defPPr>
            <a:lvl1pPr>
              <a:defRPr sz="2400" b="1">
                <a:blipFill dpi="0" rotWithShape="1">
                  <a:blip r:embed="rId9">
                    <a:extLst>
                      <a:ext uri="{28A0092B-C50C-407E-A947-70E740481C1C}">
                        <a14:useLocalDpi xmlns:a14="http://schemas.microsoft.com/office/drawing/2010/main" val="0"/>
                      </a:ext>
                    </a:extLst>
                  </a:blip>
                  <a:srcRect/>
                  <a:stretch>
                    <a:fillRect/>
                  </a:stretch>
                </a:blipFill>
              </a:defRPr>
            </a:lvl1pPr>
          </a:lstStyle>
          <a:p>
            <a:r>
              <a:rPr lang="en-US" dirty="0"/>
              <a:t>THEMA 2: VISSERIJ EN ZEERESERVATEN</a:t>
            </a:r>
            <a:endParaRPr lang="nl-NL" dirty="0"/>
          </a:p>
        </p:txBody>
      </p:sp>
      <p:sp>
        <p:nvSpPr>
          <p:cNvPr id="20" name="TextBox 19">
            <a:hlinkClick r:id="rId11" action="ppaction://hlinksldjump"/>
          </p:cNvPr>
          <p:cNvSpPr txBox="1"/>
          <p:nvPr/>
        </p:nvSpPr>
        <p:spPr>
          <a:xfrm>
            <a:off x="8390184" y="2279061"/>
            <a:ext cx="3121878" cy="830997"/>
          </a:xfrm>
          <a:prstGeom prst="rect">
            <a:avLst/>
          </a:prstGeom>
          <a:noFill/>
        </p:spPr>
        <p:txBody>
          <a:bodyPr wrap="square" rtlCol="0">
            <a:spAutoFit/>
          </a:bodyPr>
          <a:lstStyle/>
          <a:p>
            <a:r>
              <a:rPr lang="en-US" sz="2400" b="1" dirty="0">
                <a:blipFill dpi="0" rotWithShape="1">
                  <a:blip r:embed="rId9">
                    <a:extLst>
                      <a:ext uri="{28A0092B-C50C-407E-A947-70E740481C1C}">
                        <a14:useLocalDpi xmlns:a14="http://schemas.microsoft.com/office/drawing/2010/main" val="0"/>
                      </a:ext>
                    </a:extLst>
                  </a:blip>
                  <a:srcRect/>
                  <a:stretch>
                    <a:fillRect/>
                  </a:stretch>
                </a:blipFill>
              </a:rPr>
              <a:t>THEMA</a:t>
            </a:r>
            <a:r>
              <a:rPr lang="en-US" sz="2400" b="1" dirty="0" smtClean="0">
                <a:blipFill dpi="0" rotWithShape="1">
                  <a:blip r:embed="rId9">
                    <a:extLst>
                      <a:ext uri="{28A0092B-C50C-407E-A947-70E740481C1C}">
                        <a14:useLocalDpi xmlns:a14="http://schemas.microsoft.com/office/drawing/2010/main" val="0"/>
                      </a:ext>
                    </a:extLst>
                  </a:blip>
                  <a:srcRect/>
                  <a:stretch>
                    <a:fillRect/>
                  </a:stretch>
                </a:blipFill>
              </a:rPr>
              <a:t> 3: HET KLIMAAT VERANDERT</a:t>
            </a:r>
            <a:endParaRPr lang="nl-NL" sz="2400" b="1" dirty="0">
              <a:blipFill dpi="0" rotWithShape="1">
                <a:blip r:embed="rId9">
                  <a:extLst>
                    <a:ext uri="{28A0092B-C50C-407E-A947-70E740481C1C}">
                      <a14:useLocalDpi xmlns:a14="http://schemas.microsoft.com/office/drawing/2010/main" val="0"/>
                    </a:ext>
                  </a:extLst>
                </a:blip>
                <a:srcRect/>
                <a:stretch>
                  <a:fillRect/>
                </a:stretch>
              </a:blipFill>
            </a:endParaRPr>
          </a:p>
        </p:txBody>
      </p:sp>
      <p:pic>
        <p:nvPicPr>
          <p:cNvPr id="13" name="Picture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9997117">
            <a:off x="3168598" y="1793318"/>
            <a:ext cx="1058841" cy="971487"/>
          </a:xfrm>
          <a:prstGeom prst="rect">
            <a:avLst/>
          </a:prstGeom>
          <a:effectLst>
            <a:outerShdw blurRad="50800" dist="38100" dir="2700000" algn="tl" rotWithShape="0">
              <a:prstClr val="black">
                <a:alpha val="40000"/>
              </a:prstClr>
            </a:outerShdw>
          </a:effectLst>
        </p:spPr>
      </p:pic>
      <p:pic>
        <p:nvPicPr>
          <p:cNvPr id="14" name="Picture 1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179503" y="1839457"/>
            <a:ext cx="1024746" cy="1100910"/>
          </a:xfrm>
          <a:prstGeom prst="rect">
            <a:avLst/>
          </a:prstGeom>
          <a:effectLst>
            <a:outerShdw blurRad="50800" dist="38100" dir="2700000" algn="tl" rotWithShape="0">
              <a:prstClr val="black">
                <a:alpha val="40000"/>
              </a:prstClr>
            </a:outerShdw>
          </a:effectLst>
        </p:spPr>
      </p:pic>
      <p:pic>
        <p:nvPicPr>
          <p:cNvPr id="22" name="Picture 2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166015" y="1888008"/>
            <a:ext cx="956216" cy="724334"/>
          </a:xfrm>
          <a:prstGeom prst="rect">
            <a:avLst/>
          </a:prstGeom>
          <a:effectLst>
            <a:outerShdw blurRad="50800" dist="38100" dir="2700000" algn="tl" rotWithShape="0">
              <a:prstClr val="black">
                <a:alpha val="40000"/>
              </a:prstClr>
            </a:outerShdw>
          </a:effectLst>
        </p:spPr>
      </p:pic>
      <p:sp>
        <p:nvSpPr>
          <p:cNvPr id="24" name="TextBox 23"/>
          <p:cNvSpPr txBox="1"/>
          <p:nvPr/>
        </p:nvSpPr>
        <p:spPr>
          <a:xfrm>
            <a:off x="248831" y="4727460"/>
            <a:ext cx="4084990" cy="1631216"/>
          </a:xfrm>
          <a:prstGeom prst="rect">
            <a:avLst/>
          </a:prstGeom>
          <a:noFill/>
        </p:spPr>
        <p:txBody>
          <a:bodyPr wrap="square" rtlCol="0">
            <a:spAutoFit/>
          </a:bodyPr>
          <a:lstStyle/>
          <a:p>
            <a:pPr lvl="0"/>
            <a:r>
              <a:rPr lang="nl-NL" sz="2000" dirty="0" smtClean="0"/>
              <a:t>Je weet nu: </a:t>
            </a:r>
          </a:p>
          <a:p>
            <a:pPr marL="285750" indent="-285750">
              <a:buFont typeface="Arial" panose="020B0604020202020204" pitchFamily="34" charset="0"/>
              <a:buChar char="•"/>
            </a:pPr>
            <a:r>
              <a:rPr lang="nl-NL" sz="2000" dirty="0" smtClean="0"/>
              <a:t>Hoe </a:t>
            </a:r>
            <a:r>
              <a:rPr lang="nl-NL" sz="2000" dirty="0"/>
              <a:t>afval </a:t>
            </a:r>
            <a:r>
              <a:rPr lang="nl-NL" sz="2000" dirty="0" smtClean="0"/>
              <a:t>bij school </a:t>
            </a:r>
            <a:r>
              <a:rPr lang="nl-NL" sz="2000" dirty="0"/>
              <a:t>in de zee </a:t>
            </a:r>
            <a:r>
              <a:rPr lang="nl-NL" sz="2000" dirty="0" smtClean="0"/>
              <a:t>terecht komt  </a:t>
            </a:r>
          </a:p>
          <a:p>
            <a:pPr marL="285750" lvl="0" indent="-285750">
              <a:buFont typeface="Arial" panose="020B0604020202020204" pitchFamily="34" charset="0"/>
              <a:buChar char="•"/>
            </a:pPr>
            <a:r>
              <a:rPr lang="nl-NL" sz="2000" dirty="0" smtClean="0"/>
              <a:t>Wat </a:t>
            </a:r>
            <a:r>
              <a:rPr lang="nl-NL" sz="2000" dirty="0"/>
              <a:t>jij </a:t>
            </a:r>
            <a:r>
              <a:rPr lang="nl-NL" sz="2000" dirty="0" smtClean="0"/>
              <a:t>kan doen </a:t>
            </a:r>
            <a:r>
              <a:rPr lang="nl-NL" sz="2000" dirty="0"/>
              <a:t>voor schone </a:t>
            </a:r>
            <a:r>
              <a:rPr lang="nl-NL" sz="2000" dirty="0" smtClean="0"/>
              <a:t>oceanen</a:t>
            </a:r>
            <a:endParaRPr lang="nl-NL" sz="2000" dirty="0"/>
          </a:p>
        </p:txBody>
      </p:sp>
      <p:sp>
        <p:nvSpPr>
          <p:cNvPr id="25" name="TextBox 24"/>
          <p:cNvSpPr txBox="1"/>
          <p:nvPr/>
        </p:nvSpPr>
        <p:spPr>
          <a:xfrm>
            <a:off x="4233781" y="4434498"/>
            <a:ext cx="3970468" cy="2154436"/>
          </a:xfrm>
          <a:prstGeom prst="rect">
            <a:avLst/>
          </a:prstGeom>
          <a:noFill/>
        </p:spPr>
        <p:txBody>
          <a:bodyPr wrap="square" rtlCol="0">
            <a:spAutoFit/>
          </a:bodyPr>
          <a:lstStyle/>
          <a:p>
            <a:r>
              <a:rPr lang="nl-NL" dirty="0"/>
              <a:t> </a:t>
            </a:r>
          </a:p>
          <a:p>
            <a:pPr lvl="0"/>
            <a:r>
              <a:rPr lang="en-US" sz="2000" dirty="0" smtClean="0"/>
              <a:t>Je </a:t>
            </a:r>
            <a:r>
              <a:rPr lang="en-US" sz="2000" dirty="0" err="1" smtClean="0"/>
              <a:t>weet</a:t>
            </a:r>
            <a:r>
              <a:rPr lang="en-US" sz="2000" dirty="0" smtClean="0"/>
              <a:t> nu:</a:t>
            </a:r>
            <a:endParaRPr lang="nl-NL" sz="2000" dirty="0" smtClean="0"/>
          </a:p>
          <a:p>
            <a:pPr indent="-285750">
              <a:buFont typeface="Arial" panose="020B0604020202020204" pitchFamily="34" charset="0"/>
              <a:buChar char="•"/>
            </a:pPr>
            <a:r>
              <a:rPr lang="nl-NL" sz="2000" dirty="0"/>
              <a:t>Wat bijvangst en overbevissing is</a:t>
            </a:r>
          </a:p>
          <a:p>
            <a:pPr indent="-285750">
              <a:buFont typeface="Arial" panose="020B0604020202020204" pitchFamily="34" charset="0"/>
              <a:buChar char="•"/>
            </a:pPr>
            <a:r>
              <a:rPr lang="nl-NL" sz="2000" dirty="0"/>
              <a:t>Welke vissen bedreigd zijn</a:t>
            </a:r>
          </a:p>
          <a:p>
            <a:pPr indent="-285750">
              <a:buFont typeface="Arial" panose="020B0604020202020204" pitchFamily="34" charset="0"/>
              <a:buChar char="•"/>
            </a:pPr>
            <a:r>
              <a:rPr lang="en-US" sz="2000" dirty="0"/>
              <a:t>Wat </a:t>
            </a:r>
            <a:r>
              <a:rPr lang="en-US" sz="2000" dirty="0" err="1"/>
              <a:t>een</a:t>
            </a:r>
            <a:r>
              <a:rPr lang="en-US" sz="2000" dirty="0"/>
              <a:t> </a:t>
            </a:r>
            <a:r>
              <a:rPr lang="en-US" sz="2000" dirty="0" err="1"/>
              <a:t>zeereservaat</a:t>
            </a:r>
            <a:r>
              <a:rPr lang="en-US" sz="2000" dirty="0"/>
              <a:t> is</a:t>
            </a:r>
            <a:endParaRPr lang="nl-NL" sz="2000" dirty="0"/>
          </a:p>
          <a:p>
            <a:pPr marL="285750" lvl="0" indent="-285750">
              <a:buFont typeface="Arial" panose="020B0604020202020204" pitchFamily="34" charset="0"/>
              <a:buChar char="•"/>
            </a:pPr>
            <a:endParaRPr lang="nl-NL" dirty="0"/>
          </a:p>
          <a:p>
            <a:endParaRPr lang="nl-NL" dirty="0"/>
          </a:p>
        </p:txBody>
      </p:sp>
      <p:sp>
        <p:nvSpPr>
          <p:cNvPr id="26" name="TextBox 25"/>
          <p:cNvSpPr txBox="1"/>
          <p:nvPr/>
        </p:nvSpPr>
        <p:spPr>
          <a:xfrm>
            <a:off x="8204249" y="4732132"/>
            <a:ext cx="4062777" cy="1631216"/>
          </a:xfrm>
          <a:prstGeom prst="rect">
            <a:avLst/>
          </a:prstGeom>
          <a:noFill/>
        </p:spPr>
        <p:txBody>
          <a:bodyPr wrap="square" rtlCol="0">
            <a:spAutoFit/>
          </a:bodyPr>
          <a:lstStyle/>
          <a:p>
            <a:r>
              <a:rPr lang="nl-NL" sz="2000" dirty="0"/>
              <a:t> </a:t>
            </a:r>
            <a:r>
              <a:rPr lang="nl-NL" sz="2000" dirty="0" smtClean="0"/>
              <a:t>Je weet nu:</a:t>
            </a:r>
            <a:endParaRPr lang="nl-NL" sz="2000" dirty="0"/>
          </a:p>
          <a:p>
            <a:pPr marL="285750" lvl="0" indent="-285750">
              <a:buFont typeface="Arial" panose="020B0604020202020204" pitchFamily="34" charset="0"/>
              <a:buChar char="•"/>
            </a:pPr>
            <a:r>
              <a:rPr lang="nl-NL" sz="2000" dirty="0" smtClean="0"/>
              <a:t>Wat er gebeurt als de oceaan opwarmt</a:t>
            </a:r>
          </a:p>
          <a:p>
            <a:pPr marL="285750" lvl="0" indent="-285750">
              <a:buFont typeface="Arial" panose="020B0604020202020204" pitchFamily="34" charset="0"/>
              <a:buChar char="•"/>
            </a:pPr>
            <a:r>
              <a:rPr lang="en-US" sz="2000" dirty="0" smtClean="0"/>
              <a:t>Hoe we </a:t>
            </a:r>
            <a:r>
              <a:rPr lang="en-US" sz="2000" dirty="0" err="1" smtClean="0"/>
              <a:t>klimaatverandering</a:t>
            </a:r>
            <a:r>
              <a:rPr lang="en-US" sz="2000" dirty="0" smtClean="0"/>
              <a:t> </a:t>
            </a:r>
            <a:r>
              <a:rPr lang="en-US" sz="2000" dirty="0" err="1" smtClean="0"/>
              <a:t>kunnen</a:t>
            </a:r>
            <a:r>
              <a:rPr lang="en-US" sz="2000" dirty="0" smtClean="0"/>
              <a:t> </a:t>
            </a:r>
            <a:r>
              <a:rPr lang="en-US" sz="2000" dirty="0" err="1" smtClean="0"/>
              <a:t>stoppen</a:t>
            </a:r>
            <a:endParaRPr lang="nl-NL" sz="2000" dirty="0" smtClean="0"/>
          </a:p>
        </p:txBody>
      </p:sp>
      <p:sp>
        <p:nvSpPr>
          <p:cNvPr id="28" name="Flowchart: Extract 27">
            <a:hlinkClick r:id="" action="ppaction://hlinkshowjump?jump=nextslide"/>
          </p:cNvPr>
          <p:cNvSpPr/>
          <p:nvPr/>
        </p:nvSpPr>
        <p:spPr>
          <a:xfrm rot="5400000">
            <a:off x="11654260" y="6298603"/>
            <a:ext cx="382939" cy="509946"/>
          </a:xfrm>
          <a:prstGeom prst="flowChartExtra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nl-NL"/>
          </a:p>
        </p:txBody>
      </p:sp>
      <p:sp>
        <p:nvSpPr>
          <p:cNvPr id="21" name="Flowchart: Extract 20">
            <a:hlinkClick r:id="" action="ppaction://hlinkshowjump?jump=previousslide"/>
          </p:cNvPr>
          <p:cNvSpPr/>
          <p:nvPr/>
        </p:nvSpPr>
        <p:spPr>
          <a:xfrm rot="5400000" flipH="1" flipV="1">
            <a:off x="207693" y="6288166"/>
            <a:ext cx="382939" cy="509946"/>
          </a:xfrm>
          <a:prstGeom prst="flowChartExtra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nl-NL"/>
          </a:p>
        </p:txBody>
      </p:sp>
      <p:pic>
        <p:nvPicPr>
          <p:cNvPr id="27" name="Picture 26"/>
          <p:cNvPicPr/>
          <p:nvPr/>
        </p:nvPicPr>
        <p:blipFill>
          <a:blip r:embed="rId15" cstate="print">
            <a:duotone>
              <a:prstClr val="black"/>
              <a:srgbClr val="88F818">
                <a:tint val="45000"/>
                <a:satMod val="400000"/>
              </a:srgbClr>
            </a:duotone>
            <a:extLst>
              <a:ext uri="{BEBA8EAE-BF5A-486C-A8C5-ECC9F3942E4B}">
                <a14:imgProps xmlns:a14="http://schemas.microsoft.com/office/drawing/2010/main">
                  <a14:imgLayer r:embed="rId1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9320791" y="85499"/>
            <a:ext cx="2779910" cy="441625"/>
          </a:xfrm>
          <a:prstGeom prst="rect">
            <a:avLst/>
          </a:prstGeom>
        </p:spPr>
      </p:pic>
      <p:sp>
        <p:nvSpPr>
          <p:cNvPr id="23" name="TextBox 22"/>
          <p:cNvSpPr txBox="1"/>
          <p:nvPr/>
        </p:nvSpPr>
        <p:spPr>
          <a:xfrm>
            <a:off x="91298" y="527124"/>
            <a:ext cx="3922763" cy="923330"/>
          </a:xfrm>
          <a:prstGeom prst="rect">
            <a:avLst/>
          </a:prstGeom>
          <a:blipFill dpi="0" rotWithShape="1">
            <a:blip r:embed="rId17" cstate="print">
              <a:extLst>
                <a:ext uri="{28A0092B-C50C-407E-A947-70E740481C1C}">
                  <a14:useLocalDpi xmlns:a14="http://schemas.microsoft.com/office/drawing/2010/main" val="0"/>
                </a:ext>
              </a:extLst>
            </a:blip>
            <a:srcRect/>
            <a:stretch>
              <a:fillRect/>
            </a:stretch>
          </a:blipFill>
        </p:spPr>
        <p:txBody>
          <a:bodyPr wrap="square" rtlCol="0">
            <a:spAutoFit/>
          </a:bodyPr>
          <a:lstStyle/>
          <a:p>
            <a:r>
              <a:rPr lang="en-US" sz="5400" b="1" dirty="0" smtClean="0">
                <a:solidFill>
                  <a:schemeClr val="bg1"/>
                </a:solidFill>
              </a:rPr>
              <a:t>AFSLUITING</a:t>
            </a:r>
            <a:endParaRPr lang="nl-NL" sz="5400" b="1" dirty="0">
              <a:solidFill>
                <a:schemeClr val="bg1"/>
              </a:solidFill>
            </a:endParaRPr>
          </a:p>
        </p:txBody>
      </p:sp>
    </p:spTree>
    <p:extLst>
      <p:ext uri="{BB962C8B-B14F-4D97-AF65-F5344CB8AC3E}">
        <p14:creationId xmlns:p14="http://schemas.microsoft.com/office/powerpoint/2010/main" val="484250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5740" y="5270525"/>
            <a:ext cx="6311772" cy="1026341"/>
          </a:xfrm>
          <a:ln>
            <a:noFill/>
          </a:ln>
        </p:spPr>
        <p:txBody>
          <a:bodyPr>
            <a:noAutofit/>
          </a:bodyPr>
          <a:lstStyle/>
          <a:p>
            <a:pPr marL="0" indent="0">
              <a:buNone/>
            </a:pPr>
            <a:r>
              <a:rPr lang="en-US" sz="2400" b="1" dirty="0">
                <a:solidFill>
                  <a:schemeClr val="accent6">
                    <a:lumMod val="75000"/>
                  </a:schemeClr>
                </a:solidFill>
              </a:rPr>
              <a:t>Meer </a:t>
            </a:r>
            <a:r>
              <a:rPr lang="en-US" sz="2400" b="1" dirty="0" err="1">
                <a:solidFill>
                  <a:schemeClr val="accent6">
                    <a:lumMod val="75000"/>
                  </a:schemeClr>
                </a:solidFill>
              </a:rPr>
              <a:t>weten</a:t>
            </a:r>
            <a:r>
              <a:rPr lang="en-US" sz="2400" b="1" dirty="0">
                <a:solidFill>
                  <a:schemeClr val="accent6">
                    <a:lumMod val="75000"/>
                  </a:schemeClr>
                </a:solidFill>
              </a:rPr>
              <a:t> over Greenpeace of de </a:t>
            </a:r>
            <a:r>
              <a:rPr lang="en-US" sz="2400" b="1" dirty="0" err="1">
                <a:solidFill>
                  <a:schemeClr val="accent6">
                    <a:lumMod val="75000"/>
                  </a:schemeClr>
                </a:solidFill>
              </a:rPr>
              <a:t>oceanen</a:t>
            </a:r>
            <a:r>
              <a:rPr lang="en-US" sz="2400" b="1" dirty="0" smtClean="0">
                <a:solidFill>
                  <a:schemeClr val="accent6">
                    <a:lumMod val="75000"/>
                  </a:schemeClr>
                </a:solidFill>
              </a:rPr>
              <a:t>? </a:t>
            </a:r>
            <a:r>
              <a:rPr lang="en-US" sz="2400" b="1" dirty="0" err="1" smtClean="0">
                <a:solidFill>
                  <a:schemeClr val="accent6">
                    <a:lumMod val="75000"/>
                  </a:schemeClr>
                </a:solidFill>
              </a:rPr>
              <a:t>Kijk</a:t>
            </a:r>
            <a:r>
              <a:rPr lang="en-US" sz="2400" b="1" dirty="0" smtClean="0">
                <a:solidFill>
                  <a:schemeClr val="accent6">
                    <a:lumMod val="75000"/>
                  </a:schemeClr>
                </a:solidFill>
              </a:rPr>
              <a:t> </a:t>
            </a:r>
            <a:r>
              <a:rPr lang="en-US" sz="2400" b="1" dirty="0">
                <a:solidFill>
                  <a:schemeClr val="accent6">
                    <a:lumMod val="75000"/>
                  </a:schemeClr>
                </a:solidFill>
              </a:rPr>
              <a:t>op </a:t>
            </a:r>
            <a:r>
              <a:rPr lang="en-US" sz="2400" b="1" dirty="0" smtClean="0">
                <a:solidFill>
                  <a:schemeClr val="accent6">
                    <a:lumMod val="75000"/>
                  </a:schemeClr>
                </a:solidFill>
              </a:rPr>
              <a:t>Greenpeacekids.nl</a:t>
            </a:r>
          </a:p>
          <a:p>
            <a:pPr marL="0" indent="0">
              <a:buNone/>
            </a:pPr>
            <a:endParaRPr lang="nl-NL" sz="24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136" y="564287"/>
            <a:ext cx="6887417" cy="4017659"/>
          </a:xfrm>
          <a:prstGeom prst="rect">
            <a:avLst/>
          </a:prstGeom>
          <a:effectLst>
            <a:outerShdw blurRad="50800" dist="38100" dir="2700000" algn="tl" rotWithShape="0">
              <a:prstClr val="black">
                <a:alpha val="40000"/>
              </a:prstClr>
            </a:outerShdw>
          </a:effectLst>
        </p:spPr>
      </p:pic>
      <p:sp>
        <p:nvSpPr>
          <p:cNvPr id="7" name="Rectangular Callout 6"/>
          <p:cNvSpPr/>
          <p:nvPr/>
        </p:nvSpPr>
        <p:spPr>
          <a:xfrm>
            <a:off x="7805280" y="81100"/>
            <a:ext cx="3744622" cy="820615"/>
          </a:xfrm>
          <a:prstGeom prst="wedgeRectCallout">
            <a:avLst>
              <a:gd name="adj1" fmla="val -68359"/>
              <a:gd name="adj2" fmla="val 154083"/>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t>BEDANKT!</a:t>
            </a:r>
            <a:endParaRPr lang="nl-NL" sz="4400" b="1" dirty="0"/>
          </a:p>
        </p:txBody>
      </p:sp>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51303" t="28575" b="34058"/>
          <a:stretch/>
        </p:blipFill>
        <p:spPr>
          <a:xfrm>
            <a:off x="-1" y="6001987"/>
            <a:ext cx="3496259" cy="856014"/>
          </a:xfrm>
          <a:prstGeom prst="rect">
            <a:avLst/>
          </a:prstGeom>
        </p:spPr>
      </p:pic>
      <p:sp>
        <p:nvSpPr>
          <p:cNvPr id="11" name="Flowchart: Extract 10">
            <a:hlinkClick r:id="" action="ppaction://hlinkshowjump?jump=previousslide"/>
          </p:cNvPr>
          <p:cNvSpPr/>
          <p:nvPr/>
        </p:nvSpPr>
        <p:spPr>
          <a:xfrm rot="5400000" flipH="1" flipV="1">
            <a:off x="207693" y="6288166"/>
            <a:ext cx="382939" cy="509946"/>
          </a:xfrm>
          <a:prstGeom prst="flowChartExtra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nl-NL"/>
          </a:p>
        </p:txBody>
      </p:sp>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t="28575" b="30100"/>
          <a:stretch/>
        </p:blipFill>
        <p:spPr>
          <a:xfrm>
            <a:off x="3471253" y="5911327"/>
            <a:ext cx="7179598" cy="946673"/>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0173594" y="1095375"/>
            <a:ext cx="2028825" cy="5762625"/>
          </a:xfrm>
          <a:prstGeom prst="rect">
            <a:avLst/>
          </a:prstGeom>
          <a:effectLst>
            <a:outerShdw blurRad="50800" dist="38100" dir="2700000" algn="tl" rotWithShape="0">
              <a:prstClr val="black">
                <a:alpha val="40000"/>
              </a:prstClr>
            </a:outerShdw>
          </a:effectLst>
        </p:spPr>
      </p:pic>
      <p:pic>
        <p:nvPicPr>
          <p:cNvPr id="15" name="Picture 14"/>
          <p:cNvPicPr>
            <a:picLocks noChangeAspect="1"/>
          </p:cNvPicPr>
          <p:nvPr/>
        </p:nvPicPr>
        <p:blipFill>
          <a:blip r:embed="rId7"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567267" y="-157309"/>
            <a:ext cx="630937" cy="630937"/>
          </a:xfrm>
          <a:prstGeom prst="rect">
            <a:avLst/>
          </a:prstGeom>
        </p:spPr>
      </p:pic>
      <p:pic>
        <p:nvPicPr>
          <p:cNvPr id="17" name="Picture 16"/>
          <p:cNvPicPr>
            <a:picLocks noChangeAspect="1"/>
          </p:cNvPicPr>
          <p:nvPr/>
        </p:nvPicPr>
        <p:blipFill>
          <a:blip r:embed="rId8"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90951" y="677636"/>
            <a:ext cx="527453" cy="527453"/>
          </a:xfrm>
          <a:prstGeom prst="rect">
            <a:avLst/>
          </a:prstGeom>
        </p:spPr>
      </p:pic>
      <p:pic>
        <p:nvPicPr>
          <p:cNvPr id="18" name="Picture 17"/>
          <p:cNvPicPr>
            <a:picLocks noChangeAspect="1"/>
          </p:cNvPicPr>
          <p:nvPr/>
        </p:nvPicPr>
        <p:blipFill>
          <a:blip r:embed="rId9"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390409" y="1409097"/>
            <a:ext cx="484571" cy="484571"/>
          </a:xfrm>
          <a:prstGeom prst="rect">
            <a:avLst/>
          </a:prstGeom>
        </p:spPr>
      </p:pic>
      <p:pic>
        <p:nvPicPr>
          <p:cNvPr id="19" name="Picture 18"/>
          <p:cNvPicPr>
            <a:picLocks noChangeAspect="1"/>
          </p:cNvPicPr>
          <p:nvPr/>
        </p:nvPicPr>
        <p:blipFill>
          <a:blip r:embed="rId10"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15324" y="2140558"/>
            <a:ext cx="337536" cy="337536"/>
          </a:xfrm>
          <a:prstGeom prst="rect">
            <a:avLst/>
          </a:prstGeom>
        </p:spPr>
      </p:pic>
      <p:pic>
        <p:nvPicPr>
          <p:cNvPr id="16" name="Picture 15"/>
          <p:cNvPicPr/>
          <p:nvPr/>
        </p:nvPicPr>
        <p:blipFill>
          <a:blip r:embed="rId11" cstate="print">
            <a:duotone>
              <a:prstClr val="black"/>
              <a:srgbClr val="88F818">
                <a:tint val="45000"/>
                <a:satMod val="400000"/>
              </a:srgbClr>
            </a:duotone>
            <a:extLst>
              <a:ext uri="{BEBA8EAE-BF5A-486C-A8C5-ECC9F3942E4B}">
                <a14:imgProps xmlns:a14="http://schemas.microsoft.com/office/drawing/2010/main">
                  <a14:imgLayer r:embed="rId12">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8446994" y="6490181"/>
            <a:ext cx="1620270" cy="257401"/>
          </a:xfrm>
          <a:prstGeom prst="rect">
            <a:avLst/>
          </a:prstGeom>
        </p:spPr>
      </p:pic>
    </p:spTree>
    <p:extLst>
      <p:ext uri="{BB962C8B-B14F-4D97-AF65-F5344CB8AC3E}">
        <p14:creationId xmlns:p14="http://schemas.microsoft.com/office/powerpoint/2010/main" val="25671006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t="60170"/>
          <a:stretch/>
        </p:blipFill>
        <p:spPr>
          <a:xfrm>
            <a:off x="399162" y="-621896"/>
            <a:ext cx="11878771" cy="3143347"/>
          </a:xfrm>
          <a:prstGeom prst="rect">
            <a:avLst/>
          </a:prstGeom>
        </p:spPr>
      </p:pic>
      <p:pic>
        <p:nvPicPr>
          <p:cNvPr id="16" name="Picture 15"/>
          <p:cNvPicPr>
            <a:picLocks noChangeAspect="1"/>
          </p:cNvPicPr>
          <p:nvPr/>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backgroundRemoval t="439" b="94482" l="9961" r="89974"/>
                    </a14:imgEffect>
                  </a14:imgLayer>
                </a14:imgProps>
              </a:ext>
              <a:ext uri="{28A0092B-C50C-407E-A947-70E740481C1C}">
                <a14:useLocalDpi xmlns:a14="http://schemas.microsoft.com/office/drawing/2010/main" val="0"/>
              </a:ext>
            </a:extLst>
          </a:blip>
          <a:stretch>
            <a:fillRect/>
          </a:stretch>
        </p:blipFill>
        <p:spPr>
          <a:xfrm>
            <a:off x="450310" y="1140406"/>
            <a:ext cx="1925663" cy="2567551"/>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tretch>
            <a:fillRect/>
          </a:stretch>
        </p:blipFill>
        <p:spPr>
          <a:xfrm flipH="1">
            <a:off x="-623653" y="3766324"/>
            <a:ext cx="2846900" cy="2538412"/>
          </a:xfrm>
          <a:prstGeom prst="rect">
            <a:avLst/>
          </a:prstGeom>
          <a:ln>
            <a:noFill/>
          </a:ln>
          <a:effectLst>
            <a:softEdge rad="31750"/>
          </a:effectLst>
        </p:spPr>
      </p:pic>
      <p:sp>
        <p:nvSpPr>
          <p:cNvPr id="2" name="Title 1"/>
          <p:cNvSpPr>
            <a:spLocks noGrp="1"/>
          </p:cNvSpPr>
          <p:nvPr>
            <p:ph type="title"/>
          </p:nvPr>
        </p:nvSpPr>
        <p:spPr/>
        <p:txBody>
          <a:bodyPr/>
          <a:lstStyle/>
          <a:p>
            <a:endParaRPr lang="nl-NL" dirty="0"/>
          </a:p>
        </p:txBody>
      </p:sp>
      <p:sp>
        <p:nvSpPr>
          <p:cNvPr id="3" name="TextBox 2"/>
          <p:cNvSpPr txBox="1"/>
          <p:nvPr/>
        </p:nvSpPr>
        <p:spPr>
          <a:xfrm>
            <a:off x="91298" y="527124"/>
            <a:ext cx="5846923" cy="923330"/>
          </a:xfrm>
          <a:prstGeom prst="rect">
            <a:avLst/>
          </a:prstGeom>
          <a:blipFill dpi="0" rotWithShape="1">
            <a:blip r:embed="rId8" cstate="print">
              <a:extLst>
                <a:ext uri="{28A0092B-C50C-407E-A947-70E740481C1C}">
                  <a14:useLocalDpi xmlns:a14="http://schemas.microsoft.com/office/drawing/2010/main" val="0"/>
                </a:ext>
              </a:extLst>
            </a:blip>
            <a:srcRect/>
            <a:stretch>
              <a:fillRect/>
            </a:stretch>
          </a:blipFill>
        </p:spPr>
        <p:txBody>
          <a:bodyPr wrap="square" rtlCol="0">
            <a:spAutoFit/>
          </a:bodyPr>
          <a:lstStyle/>
          <a:p>
            <a:r>
              <a:rPr lang="en-US" sz="5400" b="1" dirty="0" smtClean="0">
                <a:solidFill>
                  <a:schemeClr val="bg1"/>
                </a:solidFill>
              </a:rPr>
              <a:t>LEVENDE OCEANEN</a:t>
            </a:r>
            <a:endParaRPr lang="nl-NL" sz="5400" b="1" dirty="0">
              <a:solidFill>
                <a:schemeClr val="bg1"/>
              </a:solidFill>
            </a:endParaRPr>
          </a:p>
        </p:txBody>
      </p:sp>
      <p:pic>
        <p:nvPicPr>
          <p:cNvPr id="6" name="Picture 5"/>
          <p:cNvPicPr>
            <a:picLocks noChangeAspect="1"/>
          </p:cNvPicPr>
          <p:nvPr/>
        </p:nvPicPr>
        <p:blipFill rotWithShape="1">
          <a:blip r:embed="rId9">
            <a:duotone>
              <a:prstClr val="black"/>
              <a:srgbClr val="D9C3A5">
                <a:tint val="50000"/>
                <a:satMod val="180000"/>
              </a:srgbClr>
            </a:duotone>
            <a:extLst>
              <a:ext uri="{BEBA8EAE-BF5A-486C-A8C5-ECC9F3942E4B}">
                <a14:imgProps xmlns:a14="http://schemas.microsoft.com/office/drawing/2010/main">
                  <a14:imgLayer r:embed="rId10">
                    <a14:imgEffect>
                      <a14:colorTemperature colorTemp="5300"/>
                    </a14:imgEffect>
                    <a14:imgEffect>
                      <a14:brightnessContrast bright="-20000" contrast="20000"/>
                    </a14:imgEffect>
                  </a14:imgLayer>
                </a14:imgProps>
              </a:ext>
              <a:ext uri="{28A0092B-C50C-407E-A947-70E740481C1C}">
                <a14:useLocalDpi xmlns:a14="http://schemas.microsoft.com/office/drawing/2010/main" val="0"/>
              </a:ext>
            </a:extLst>
          </a:blip>
          <a:srcRect t="28575" b="30100"/>
          <a:stretch/>
        </p:blipFill>
        <p:spPr>
          <a:xfrm>
            <a:off x="3471253" y="5911327"/>
            <a:ext cx="7179598" cy="946673"/>
          </a:xfrm>
          <a:prstGeom prst="rect">
            <a:avLst/>
          </a:prstGeom>
        </p:spPr>
      </p:pic>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466866">
            <a:off x="689692" y="4453040"/>
            <a:ext cx="1164981" cy="1164981"/>
          </a:xfrm>
          <a:prstGeom prst="rect">
            <a:avLst/>
          </a:prstGeom>
        </p:spPr>
      </p:pic>
      <p:pic>
        <p:nvPicPr>
          <p:cNvPr id="8" name="Picture 7"/>
          <p:cNvPicPr>
            <a:picLocks noChangeAspect="1"/>
          </p:cNvPicPr>
          <p:nvPr/>
        </p:nvPicPr>
        <p:blipFill>
          <a:blip r:embed="rId12">
            <a:extLst>
              <a:ext uri="{BEBA8EAE-BF5A-486C-A8C5-ECC9F3942E4B}">
                <a14:imgProps xmlns:a14="http://schemas.microsoft.com/office/drawing/2010/main">
                  <a14:imgLayer r:embed="rId13">
                    <a14:imgEffect>
                      <a14:backgroundRemoval t="9796" b="100000" l="0" r="94792">
                        <a14:foregroundMark x1="30833" y1="97143" x2="18958" y2="99184"/>
                      </a14:backgroundRemoval>
                    </a14:imgEffect>
                    <a14:imgEffect>
                      <a14:saturation sat="33000"/>
                    </a14:imgEffect>
                  </a14:imgLayer>
                </a14:imgProps>
              </a:ext>
              <a:ext uri="{28A0092B-C50C-407E-A947-70E740481C1C}">
                <a14:useLocalDpi xmlns:a14="http://schemas.microsoft.com/office/drawing/2010/main" val="0"/>
              </a:ext>
            </a:extLst>
          </a:blip>
          <a:stretch>
            <a:fillRect/>
          </a:stretch>
        </p:blipFill>
        <p:spPr>
          <a:xfrm>
            <a:off x="-273928" y="4575000"/>
            <a:ext cx="4572000" cy="2333625"/>
          </a:xfrm>
          <a:prstGeom prst="rect">
            <a:avLst/>
          </a:prstGeom>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036106">
            <a:off x="2685946" y="5123998"/>
            <a:ext cx="1367183" cy="2046217"/>
          </a:xfrm>
          <a:prstGeom prst="rect">
            <a:avLst/>
          </a:prstGeom>
          <a:effectLst>
            <a:outerShdw blurRad="50800" dist="38100" dir="8100000" algn="tr" rotWithShape="0">
              <a:prstClr val="black">
                <a:alpha val="40000"/>
              </a:prstClr>
            </a:outerShdw>
          </a:effectLst>
        </p:spPr>
      </p:pic>
      <p:pic>
        <p:nvPicPr>
          <p:cNvPr id="13" name="Picture 1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4797769">
            <a:off x="8082757" y="5522851"/>
            <a:ext cx="1108248" cy="1657636"/>
          </a:xfrm>
          <a:prstGeom prst="rect">
            <a:avLst/>
          </a:prstGeom>
          <a:effectLst>
            <a:outerShdw blurRad="50800" dist="38100" dir="2700000" algn="tl" rotWithShape="0">
              <a:prstClr val="black">
                <a:alpha val="40000"/>
              </a:prstClr>
            </a:outerShdw>
          </a:effectLst>
        </p:spPr>
      </p:pic>
      <p:pic>
        <p:nvPicPr>
          <p:cNvPr id="25" name="Picture 24"/>
          <p:cNvPicPr>
            <a:picLocks noChangeAspect="1"/>
          </p:cNvPicPr>
          <p:nvPr/>
        </p:nvPicPr>
        <p:blipFill>
          <a:blip r:embed="rId16">
            <a:extLst>
              <a:ext uri="{BEBA8EAE-BF5A-486C-A8C5-ECC9F3942E4B}">
                <a14:imgProps xmlns:a14="http://schemas.microsoft.com/office/drawing/2010/main">
                  <a14:imgLayer r:embed="rId17">
                    <a14:imgEffect>
                      <a14:saturation sat="33000"/>
                    </a14:imgEffect>
                  </a14:imgLayer>
                </a14:imgProps>
              </a:ext>
              <a:ext uri="{28A0092B-C50C-407E-A947-70E740481C1C}">
                <a14:useLocalDpi xmlns:a14="http://schemas.microsoft.com/office/drawing/2010/main" val="0"/>
              </a:ext>
            </a:extLst>
          </a:blip>
          <a:stretch>
            <a:fillRect/>
          </a:stretch>
        </p:blipFill>
        <p:spPr>
          <a:xfrm flipH="1">
            <a:off x="10173594" y="1095375"/>
            <a:ext cx="2028825" cy="5762625"/>
          </a:xfrm>
          <a:prstGeom prst="rect">
            <a:avLst/>
          </a:prstGeom>
          <a:effectLst>
            <a:outerShdw blurRad="50800" dist="38100" dir="2700000" algn="tl" rotWithShape="0">
              <a:prstClr val="black">
                <a:alpha val="40000"/>
              </a:prstClr>
            </a:outerShdw>
            <a:softEdge rad="31750"/>
          </a:effectLst>
        </p:spPr>
      </p:pic>
      <p:sp>
        <p:nvSpPr>
          <p:cNvPr id="28" name="Flowchart: Extract 27">
            <a:hlinkClick r:id="" action="ppaction://hlinkshowjump?jump=previousslide"/>
          </p:cNvPr>
          <p:cNvSpPr/>
          <p:nvPr/>
        </p:nvSpPr>
        <p:spPr>
          <a:xfrm rot="5400000" flipH="1" flipV="1">
            <a:off x="207693" y="6288166"/>
            <a:ext cx="382939" cy="509946"/>
          </a:xfrm>
          <a:prstGeom prst="flowChartExtra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nl-NL"/>
          </a:p>
        </p:txBody>
      </p:sp>
      <p:pic>
        <p:nvPicPr>
          <p:cNvPr id="30" name="Picture 2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805442">
            <a:off x="10588239" y="4595106"/>
            <a:ext cx="1105033" cy="1443449"/>
          </a:xfrm>
          <a:prstGeom prst="rect">
            <a:avLst/>
          </a:prstGeom>
          <a:effectLst>
            <a:outerShdw blurRad="50800" dist="38100" dir="2700000" algn="tl" rotWithShape="0">
              <a:prstClr val="black">
                <a:alpha val="40000"/>
              </a:prstClr>
            </a:outerShdw>
          </a:effectLst>
        </p:spPr>
      </p:pic>
      <p:pic>
        <p:nvPicPr>
          <p:cNvPr id="18" name="Picture 17"/>
          <p:cNvPicPr/>
          <p:nvPr/>
        </p:nvPicPr>
        <p:blipFill>
          <a:blip r:embed="rId19" cstate="print">
            <a:duotone>
              <a:prstClr val="black"/>
              <a:srgbClr val="88F818">
                <a:tint val="45000"/>
                <a:satMod val="400000"/>
              </a:srgbClr>
            </a:duotone>
            <a:extLst>
              <a:ext uri="{BEBA8EAE-BF5A-486C-A8C5-ECC9F3942E4B}">
                <a14:imgProps xmlns:a14="http://schemas.microsoft.com/office/drawing/2010/main">
                  <a14:imgLayer r:embed="rId20">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9320791" y="85499"/>
            <a:ext cx="2779910" cy="441625"/>
          </a:xfrm>
          <a:prstGeom prst="rect">
            <a:avLst/>
          </a:prstGeom>
        </p:spPr>
      </p:pic>
      <p:sp>
        <p:nvSpPr>
          <p:cNvPr id="19" name="TextBox 18"/>
          <p:cNvSpPr txBox="1"/>
          <p:nvPr/>
        </p:nvSpPr>
        <p:spPr>
          <a:xfrm>
            <a:off x="2947484" y="2591484"/>
            <a:ext cx="7480905" cy="523220"/>
          </a:xfrm>
          <a:prstGeom prst="rect">
            <a:avLst/>
          </a:prstGeom>
          <a:noFill/>
        </p:spPr>
        <p:txBody>
          <a:bodyPr wrap="square" rtlCol="0">
            <a:spAutoFit/>
          </a:bodyPr>
          <a:lstStyle/>
          <a:p>
            <a:r>
              <a:rPr lang="en-US" sz="2800" b="1" dirty="0" err="1">
                <a:solidFill>
                  <a:srgbClr val="5B8F22"/>
                </a:solidFill>
              </a:rPr>
              <a:t>Waarom</a:t>
            </a:r>
            <a:r>
              <a:rPr lang="en-US" sz="2800" b="1" dirty="0">
                <a:solidFill>
                  <a:srgbClr val="5B8F22"/>
                </a:solidFill>
              </a:rPr>
              <a:t> </a:t>
            </a:r>
            <a:r>
              <a:rPr lang="en-US" sz="2800" b="1" dirty="0" err="1">
                <a:solidFill>
                  <a:srgbClr val="5B8F22"/>
                </a:solidFill>
              </a:rPr>
              <a:t>gaat</a:t>
            </a:r>
            <a:r>
              <a:rPr lang="en-US" sz="2800" b="1" dirty="0">
                <a:solidFill>
                  <a:srgbClr val="5B8F22"/>
                </a:solidFill>
              </a:rPr>
              <a:t> het </a:t>
            </a:r>
            <a:r>
              <a:rPr lang="en-US" sz="2800" b="1" dirty="0" err="1">
                <a:solidFill>
                  <a:srgbClr val="5B8F22"/>
                </a:solidFill>
              </a:rPr>
              <a:t>slecht</a:t>
            </a:r>
            <a:r>
              <a:rPr lang="en-US" sz="2800" b="1" dirty="0">
                <a:solidFill>
                  <a:srgbClr val="5B8F22"/>
                </a:solidFill>
              </a:rPr>
              <a:t> met de </a:t>
            </a:r>
            <a:r>
              <a:rPr lang="en-US" sz="2800" b="1" dirty="0" err="1">
                <a:solidFill>
                  <a:srgbClr val="5B8F22"/>
                </a:solidFill>
              </a:rPr>
              <a:t>oceanen</a:t>
            </a:r>
            <a:r>
              <a:rPr lang="en-US" sz="2800" b="1" dirty="0">
                <a:solidFill>
                  <a:srgbClr val="5B8F22"/>
                </a:solidFill>
              </a:rPr>
              <a:t>?</a:t>
            </a:r>
            <a:endParaRPr lang="nl-NL" sz="2800" b="1" dirty="0">
              <a:solidFill>
                <a:srgbClr val="5B8F22"/>
              </a:solidFill>
            </a:endParaRPr>
          </a:p>
        </p:txBody>
      </p:sp>
      <p:sp>
        <p:nvSpPr>
          <p:cNvPr id="20" name="TextBox 19"/>
          <p:cNvSpPr txBox="1"/>
          <p:nvPr/>
        </p:nvSpPr>
        <p:spPr>
          <a:xfrm>
            <a:off x="3014759" y="3531481"/>
            <a:ext cx="7480905" cy="954107"/>
          </a:xfrm>
          <a:prstGeom prst="rect">
            <a:avLst/>
          </a:prstGeom>
          <a:noFill/>
        </p:spPr>
        <p:txBody>
          <a:bodyPr wrap="square" rtlCol="0">
            <a:spAutoFit/>
          </a:bodyPr>
          <a:lstStyle/>
          <a:p>
            <a:r>
              <a:rPr lang="en-US" sz="2800" dirty="0" smtClean="0">
                <a:solidFill>
                  <a:srgbClr val="5B8F22"/>
                </a:solidFill>
              </a:rPr>
              <a:t>Help </a:t>
            </a:r>
            <a:r>
              <a:rPr lang="en-US" sz="2800" dirty="0" err="1" smtClean="0">
                <a:solidFill>
                  <a:srgbClr val="5B8F22"/>
                </a:solidFill>
              </a:rPr>
              <a:t>jij</a:t>
            </a:r>
            <a:r>
              <a:rPr lang="en-US" sz="2800" dirty="0" smtClean="0">
                <a:solidFill>
                  <a:srgbClr val="5B8F22"/>
                </a:solidFill>
              </a:rPr>
              <a:t> </a:t>
            </a:r>
            <a:r>
              <a:rPr lang="en-US" sz="2800" dirty="0" err="1" smtClean="0">
                <a:solidFill>
                  <a:srgbClr val="5B8F22"/>
                </a:solidFill>
              </a:rPr>
              <a:t>mee</a:t>
            </a:r>
            <a:r>
              <a:rPr lang="en-US" sz="2800" dirty="0" smtClean="0">
                <a:solidFill>
                  <a:srgbClr val="5B8F22"/>
                </a:solidFill>
              </a:rPr>
              <a:t> de </a:t>
            </a:r>
            <a:r>
              <a:rPr lang="en-US" sz="2800" dirty="0" err="1" smtClean="0">
                <a:solidFill>
                  <a:srgbClr val="5B8F22"/>
                </a:solidFill>
              </a:rPr>
              <a:t>oceanen</a:t>
            </a:r>
            <a:r>
              <a:rPr lang="en-US" sz="2800" dirty="0" smtClean="0">
                <a:solidFill>
                  <a:srgbClr val="5B8F22"/>
                </a:solidFill>
              </a:rPr>
              <a:t> </a:t>
            </a:r>
            <a:r>
              <a:rPr lang="en-US" sz="2800" dirty="0" err="1" smtClean="0">
                <a:solidFill>
                  <a:srgbClr val="5B8F22"/>
                </a:solidFill>
              </a:rPr>
              <a:t>te</a:t>
            </a:r>
            <a:r>
              <a:rPr lang="en-US" sz="2800" dirty="0" smtClean="0">
                <a:solidFill>
                  <a:srgbClr val="5B8F22"/>
                </a:solidFill>
              </a:rPr>
              <a:t> </a:t>
            </a:r>
            <a:r>
              <a:rPr lang="en-US" sz="2800" dirty="0" err="1" smtClean="0">
                <a:solidFill>
                  <a:srgbClr val="5B8F22"/>
                </a:solidFill>
              </a:rPr>
              <a:t>beschermen</a:t>
            </a:r>
            <a:r>
              <a:rPr lang="en-US" sz="2800" dirty="0" smtClean="0">
                <a:solidFill>
                  <a:srgbClr val="5B8F22"/>
                </a:solidFill>
              </a:rPr>
              <a:t>? </a:t>
            </a:r>
          </a:p>
          <a:p>
            <a:r>
              <a:rPr lang="en-US" sz="2800" dirty="0" smtClean="0">
                <a:solidFill>
                  <a:srgbClr val="5B8F22"/>
                </a:solidFill>
              </a:rPr>
              <a:t>Ga </a:t>
            </a:r>
            <a:r>
              <a:rPr lang="en-US" sz="2800" dirty="0" err="1" smtClean="0">
                <a:solidFill>
                  <a:srgbClr val="5B8F22"/>
                </a:solidFill>
              </a:rPr>
              <a:t>snel</a:t>
            </a:r>
            <a:r>
              <a:rPr lang="en-US" sz="2800" dirty="0" smtClean="0">
                <a:solidFill>
                  <a:srgbClr val="5B8F22"/>
                </a:solidFill>
              </a:rPr>
              <a:t> </a:t>
            </a:r>
            <a:r>
              <a:rPr lang="en-US" sz="2800" dirty="0" err="1" smtClean="0">
                <a:solidFill>
                  <a:srgbClr val="5B8F22"/>
                </a:solidFill>
              </a:rPr>
              <a:t>verder</a:t>
            </a:r>
            <a:r>
              <a:rPr lang="en-US" sz="2800" dirty="0" smtClean="0">
                <a:solidFill>
                  <a:srgbClr val="5B8F22"/>
                </a:solidFill>
              </a:rPr>
              <a:t>!</a:t>
            </a:r>
            <a:endParaRPr lang="nl-NL" sz="2800" dirty="0">
              <a:solidFill>
                <a:srgbClr val="5B8F22"/>
              </a:solidFill>
            </a:endParaRPr>
          </a:p>
        </p:txBody>
      </p:sp>
    </p:spTree>
    <p:extLst>
      <p:ext uri="{BB962C8B-B14F-4D97-AF65-F5344CB8AC3E}">
        <p14:creationId xmlns:p14="http://schemas.microsoft.com/office/powerpoint/2010/main" val="1509732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502221" y="2039886"/>
            <a:ext cx="2698376" cy="2976282"/>
          </a:xfrm>
          <a:prstGeom prst="rect">
            <a:avLst/>
          </a:prstGeom>
          <a:noFill/>
        </p:spPr>
        <p:txBody>
          <a:bodyPr wrap="square" rtlCol="0">
            <a:spAutoFit/>
          </a:bodyPr>
          <a:lstStyle/>
          <a:p>
            <a:endParaRPr lang="nl-NL" dirty="0"/>
          </a:p>
        </p:txBody>
      </p:sp>
      <p:pic>
        <p:nvPicPr>
          <p:cNvPr id="15" name="Picture 14">
            <a:hlinkClick r:id="rId3" action="ppaction://hlinksldjump"/>
          </p:cNvPr>
          <p:cNvPicPr>
            <a:picLocks noChangeAspect="1"/>
          </p:cNvPicPr>
          <p:nvPr/>
        </p:nvPicPr>
        <p:blipFill rotWithShape="1">
          <a:blip r:embed="rId4">
            <a:extLst>
              <a:ext uri="{28A0092B-C50C-407E-A947-70E740481C1C}">
                <a14:useLocalDpi xmlns:a14="http://schemas.microsoft.com/office/drawing/2010/main" val="0"/>
              </a:ext>
            </a:extLst>
          </a:blip>
          <a:srcRect b="42895"/>
          <a:stretch/>
        </p:blipFill>
        <p:spPr>
          <a:xfrm>
            <a:off x="4333821" y="2279061"/>
            <a:ext cx="3488530" cy="2298607"/>
          </a:xfrm>
          <a:prstGeom prst="rect">
            <a:avLst/>
          </a:prstGeom>
          <a:ln w="50800">
            <a:solidFill>
              <a:schemeClr val="bg1"/>
            </a:solidFill>
          </a:ln>
          <a:effectLst>
            <a:outerShdw blurRad="50800" dist="38100" dir="2700000" algn="tl" rotWithShape="0">
              <a:prstClr val="black">
                <a:alpha val="40000"/>
              </a:prstClr>
            </a:outerShdw>
          </a:effectLst>
        </p:spPr>
      </p:pic>
      <p:pic>
        <p:nvPicPr>
          <p:cNvPr id="16" name="Picture 1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1761" y="2229551"/>
            <a:ext cx="3462366" cy="2308244"/>
          </a:xfrm>
          <a:prstGeom prst="rect">
            <a:avLst/>
          </a:prstGeom>
          <a:ln w="50800">
            <a:solidFill>
              <a:schemeClr val="bg1"/>
            </a:solidFill>
          </a:ln>
          <a:effectLst>
            <a:outerShdw blurRad="50800" dist="38100" dir="2700000" algn="tl" rotWithShape="0">
              <a:prstClr val="black">
                <a:alpha val="40000"/>
              </a:prstClr>
            </a:outerShdw>
          </a:effectLst>
        </p:spPr>
      </p:pic>
      <p:pic>
        <p:nvPicPr>
          <p:cNvPr id="17" name="Picture 16">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42045" y="2274242"/>
            <a:ext cx="3488530" cy="2308244"/>
          </a:xfrm>
          <a:prstGeom prst="rect">
            <a:avLst/>
          </a:prstGeom>
          <a:ln w="50800">
            <a:solidFill>
              <a:schemeClr val="bg1"/>
            </a:solidFill>
          </a:ln>
          <a:effectLst>
            <a:outerShdw blurRad="50800" dist="38100" dir="2700000" algn="tl" rotWithShape="0">
              <a:prstClr val="black">
                <a:alpha val="40000"/>
              </a:prstClr>
            </a:outerShdw>
          </a:effectLst>
        </p:spPr>
      </p:pic>
      <p:sp>
        <p:nvSpPr>
          <p:cNvPr id="18" name="TextBox 17">
            <a:hlinkClick r:id="rId9" action="ppaction://hlinksldjump"/>
          </p:cNvPr>
          <p:cNvSpPr txBox="1"/>
          <p:nvPr/>
        </p:nvSpPr>
        <p:spPr>
          <a:xfrm>
            <a:off x="393544" y="2268473"/>
            <a:ext cx="2677902" cy="830997"/>
          </a:xfrm>
          <a:prstGeom prst="rect">
            <a:avLst/>
          </a:prstGeom>
          <a:noFill/>
        </p:spPr>
        <p:txBody>
          <a:bodyPr wrap="square" rtlCol="0">
            <a:spAutoFit/>
          </a:bodyPr>
          <a:lstStyle/>
          <a:p>
            <a:r>
              <a:rPr lang="en-US" sz="2400" b="1" dirty="0" smtClean="0">
                <a:blipFill dpi="0" rotWithShape="1">
                  <a:blip r:embed="rId10">
                    <a:extLst>
                      <a:ext uri="{28A0092B-C50C-407E-A947-70E740481C1C}">
                        <a14:useLocalDpi xmlns:a14="http://schemas.microsoft.com/office/drawing/2010/main" val="0"/>
                      </a:ext>
                    </a:extLst>
                  </a:blip>
                  <a:srcRect/>
                  <a:stretch>
                    <a:fillRect/>
                  </a:stretch>
                </a:blipFill>
              </a:rPr>
              <a:t>THEMA 1: VERVUILING</a:t>
            </a:r>
            <a:endParaRPr lang="nl-NL" sz="2400" b="1" dirty="0">
              <a:blipFill dpi="0" rotWithShape="1">
                <a:blip r:embed="rId10">
                  <a:extLst>
                    <a:ext uri="{28A0092B-C50C-407E-A947-70E740481C1C}">
                      <a14:useLocalDpi xmlns:a14="http://schemas.microsoft.com/office/drawing/2010/main" val="0"/>
                    </a:ext>
                  </a:extLst>
                </a:blip>
                <a:srcRect/>
                <a:stretch>
                  <a:fillRect/>
                </a:stretch>
              </a:blipFill>
            </a:endParaRPr>
          </a:p>
        </p:txBody>
      </p:sp>
      <p:sp>
        <p:nvSpPr>
          <p:cNvPr id="19" name="TextBox 18">
            <a:hlinkClick r:id="rId11" action="ppaction://hlinksldjump"/>
          </p:cNvPr>
          <p:cNvSpPr txBox="1"/>
          <p:nvPr/>
        </p:nvSpPr>
        <p:spPr>
          <a:xfrm>
            <a:off x="4389292" y="2270455"/>
            <a:ext cx="3317794" cy="830997"/>
          </a:xfrm>
          <a:prstGeom prst="rect">
            <a:avLst/>
          </a:prstGeom>
          <a:noFill/>
        </p:spPr>
        <p:txBody>
          <a:bodyPr wrap="square" rtlCol="0">
            <a:spAutoFit/>
          </a:bodyPr>
          <a:lstStyle/>
          <a:p>
            <a:r>
              <a:rPr lang="en-US" sz="2400" b="1" dirty="0" smtClean="0">
                <a:blipFill dpi="0" rotWithShape="1">
                  <a:blip r:embed="rId10">
                    <a:extLst>
                      <a:ext uri="{28A0092B-C50C-407E-A947-70E740481C1C}">
                        <a14:useLocalDpi xmlns:a14="http://schemas.microsoft.com/office/drawing/2010/main" val="0"/>
                      </a:ext>
                    </a:extLst>
                  </a:blip>
                  <a:srcRect/>
                  <a:stretch>
                    <a:fillRect/>
                  </a:stretch>
                </a:blipFill>
              </a:rPr>
              <a:t>THEMA 2: VISSERIJ EN ZEERESERVATEN</a:t>
            </a:r>
            <a:endParaRPr lang="nl-NL" sz="2400" b="1" dirty="0">
              <a:blipFill dpi="0" rotWithShape="1">
                <a:blip r:embed="rId10">
                  <a:extLst>
                    <a:ext uri="{28A0092B-C50C-407E-A947-70E740481C1C}">
                      <a14:useLocalDpi xmlns:a14="http://schemas.microsoft.com/office/drawing/2010/main" val="0"/>
                    </a:ext>
                  </a:extLst>
                </a:blip>
                <a:srcRect/>
                <a:stretch>
                  <a:fillRect/>
                </a:stretch>
              </a:blipFill>
            </a:endParaRPr>
          </a:p>
        </p:txBody>
      </p:sp>
      <p:sp>
        <p:nvSpPr>
          <p:cNvPr id="20" name="TextBox 19">
            <a:hlinkClick r:id="rId12" action="ppaction://hlinksldjump"/>
          </p:cNvPr>
          <p:cNvSpPr txBox="1"/>
          <p:nvPr/>
        </p:nvSpPr>
        <p:spPr>
          <a:xfrm>
            <a:off x="8390184" y="2279061"/>
            <a:ext cx="3121878" cy="830997"/>
          </a:xfrm>
          <a:prstGeom prst="rect">
            <a:avLst/>
          </a:prstGeom>
          <a:noFill/>
        </p:spPr>
        <p:txBody>
          <a:bodyPr wrap="square" rtlCol="0">
            <a:spAutoFit/>
          </a:bodyPr>
          <a:lstStyle/>
          <a:p>
            <a:r>
              <a:rPr lang="en-US" sz="2400" b="1" dirty="0" smtClean="0">
                <a:blipFill dpi="0" rotWithShape="1">
                  <a:blip r:embed="rId10">
                    <a:extLst>
                      <a:ext uri="{28A0092B-C50C-407E-A947-70E740481C1C}">
                        <a14:useLocalDpi xmlns:a14="http://schemas.microsoft.com/office/drawing/2010/main" val="0"/>
                      </a:ext>
                    </a:extLst>
                  </a:blip>
                  <a:srcRect/>
                  <a:stretch>
                    <a:fillRect/>
                  </a:stretch>
                </a:blipFill>
              </a:rPr>
              <a:t>THEMA 3: HET KLIMAAT VERANDERT</a:t>
            </a:r>
            <a:endParaRPr lang="nl-NL" sz="2400" b="1" dirty="0">
              <a:blipFill dpi="0" rotWithShape="1">
                <a:blip r:embed="rId10">
                  <a:extLst>
                    <a:ext uri="{28A0092B-C50C-407E-A947-70E740481C1C}">
                      <a14:useLocalDpi xmlns:a14="http://schemas.microsoft.com/office/drawing/2010/main" val="0"/>
                    </a:ext>
                  </a:extLst>
                </a:blip>
                <a:srcRect/>
                <a:stretch>
                  <a:fillRect/>
                </a:stretch>
              </a:blipFill>
            </a:endParaRPr>
          </a:p>
        </p:txBody>
      </p:sp>
      <p:pic>
        <p:nvPicPr>
          <p:cNvPr id="13" name="Picture 1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9997117">
            <a:off x="3168598" y="1793318"/>
            <a:ext cx="1058841" cy="971487"/>
          </a:xfrm>
          <a:prstGeom prst="rect">
            <a:avLst/>
          </a:prstGeom>
          <a:effectLst>
            <a:outerShdw blurRad="50800" dist="38100" dir="2700000" algn="tl" rotWithShape="0">
              <a:prstClr val="black">
                <a:alpha val="40000"/>
              </a:prstClr>
            </a:outerShdw>
          </a:effectLst>
        </p:spPr>
      </p:pic>
      <p:pic>
        <p:nvPicPr>
          <p:cNvPr id="14" name="Picture 1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179503" y="1839457"/>
            <a:ext cx="1024746" cy="1100910"/>
          </a:xfrm>
          <a:prstGeom prst="rect">
            <a:avLst/>
          </a:prstGeom>
          <a:effectLst>
            <a:outerShdw blurRad="50800" dist="38100" dir="2700000" algn="tl" rotWithShape="0">
              <a:prstClr val="black">
                <a:alpha val="40000"/>
              </a:prstClr>
            </a:outerShdw>
          </a:effectLst>
        </p:spPr>
      </p:pic>
      <p:pic>
        <p:nvPicPr>
          <p:cNvPr id="22" name="Picture 2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166015" y="1888008"/>
            <a:ext cx="956216" cy="724334"/>
          </a:xfrm>
          <a:prstGeom prst="rect">
            <a:avLst/>
          </a:prstGeom>
          <a:effectLst>
            <a:outerShdw blurRad="50800" dist="38100" dir="2700000" algn="tl" rotWithShape="0">
              <a:prstClr val="black">
                <a:alpha val="40000"/>
              </a:prstClr>
            </a:outerShdw>
          </a:effectLst>
        </p:spPr>
      </p:pic>
      <p:sp>
        <p:nvSpPr>
          <p:cNvPr id="24" name="TextBox 23"/>
          <p:cNvSpPr txBox="1"/>
          <p:nvPr/>
        </p:nvSpPr>
        <p:spPr>
          <a:xfrm>
            <a:off x="248831" y="4727460"/>
            <a:ext cx="4084990" cy="1631216"/>
          </a:xfrm>
          <a:prstGeom prst="rect">
            <a:avLst/>
          </a:prstGeom>
          <a:noFill/>
        </p:spPr>
        <p:txBody>
          <a:bodyPr wrap="square" rtlCol="0">
            <a:spAutoFit/>
          </a:bodyPr>
          <a:lstStyle/>
          <a:p>
            <a:pPr lvl="0"/>
            <a:r>
              <a:rPr lang="nl-NL" sz="2000" dirty="0" smtClean="0"/>
              <a:t>Je leert: </a:t>
            </a:r>
          </a:p>
          <a:p>
            <a:pPr marL="285750" indent="-285750">
              <a:buFont typeface="Arial" panose="020B0604020202020204" pitchFamily="34" charset="0"/>
              <a:buChar char="•"/>
            </a:pPr>
            <a:r>
              <a:rPr lang="nl-NL" sz="2000" dirty="0" smtClean="0"/>
              <a:t>Hoe </a:t>
            </a:r>
            <a:r>
              <a:rPr lang="nl-NL" sz="2000" dirty="0"/>
              <a:t>afval </a:t>
            </a:r>
            <a:r>
              <a:rPr lang="nl-NL" sz="2000" dirty="0" smtClean="0"/>
              <a:t>bij school </a:t>
            </a:r>
            <a:r>
              <a:rPr lang="nl-NL" sz="2000" dirty="0"/>
              <a:t>in de zee </a:t>
            </a:r>
            <a:r>
              <a:rPr lang="nl-NL" sz="2000" dirty="0" smtClean="0"/>
              <a:t>terecht komt </a:t>
            </a:r>
          </a:p>
          <a:p>
            <a:pPr marL="285750" lvl="0" indent="-285750">
              <a:buFont typeface="Arial" panose="020B0604020202020204" pitchFamily="34" charset="0"/>
              <a:buChar char="•"/>
            </a:pPr>
            <a:r>
              <a:rPr lang="nl-NL" sz="2000" dirty="0" smtClean="0"/>
              <a:t>Wat </a:t>
            </a:r>
            <a:r>
              <a:rPr lang="nl-NL" sz="2000" dirty="0"/>
              <a:t>jij </a:t>
            </a:r>
            <a:r>
              <a:rPr lang="nl-NL" sz="2000" dirty="0" smtClean="0"/>
              <a:t>kan doen </a:t>
            </a:r>
            <a:r>
              <a:rPr lang="nl-NL" sz="2000" dirty="0"/>
              <a:t>voor schone </a:t>
            </a:r>
            <a:r>
              <a:rPr lang="nl-NL" sz="2000" dirty="0" smtClean="0"/>
              <a:t>oceanen</a:t>
            </a:r>
            <a:endParaRPr lang="nl-NL" sz="2000" dirty="0"/>
          </a:p>
        </p:txBody>
      </p:sp>
      <p:sp>
        <p:nvSpPr>
          <p:cNvPr id="25" name="TextBox 24"/>
          <p:cNvSpPr txBox="1"/>
          <p:nvPr/>
        </p:nvSpPr>
        <p:spPr>
          <a:xfrm>
            <a:off x="4233781" y="4434498"/>
            <a:ext cx="3970468" cy="2154436"/>
          </a:xfrm>
          <a:prstGeom prst="rect">
            <a:avLst/>
          </a:prstGeom>
          <a:noFill/>
        </p:spPr>
        <p:txBody>
          <a:bodyPr wrap="square" rtlCol="0">
            <a:spAutoFit/>
          </a:bodyPr>
          <a:lstStyle/>
          <a:p>
            <a:r>
              <a:rPr lang="nl-NL" dirty="0"/>
              <a:t> </a:t>
            </a:r>
          </a:p>
          <a:p>
            <a:pPr lvl="0"/>
            <a:r>
              <a:rPr lang="en-US" sz="2000" dirty="0" smtClean="0"/>
              <a:t>Je leert:</a:t>
            </a:r>
            <a:endParaRPr lang="nl-NL" sz="2000" dirty="0" smtClean="0"/>
          </a:p>
          <a:p>
            <a:pPr indent="-285750">
              <a:buFont typeface="Arial" panose="020B0604020202020204" pitchFamily="34" charset="0"/>
              <a:buChar char="•"/>
            </a:pPr>
            <a:r>
              <a:rPr lang="nl-NL" sz="2000" dirty="0"/>
              <a:t>Wat bijvangst en overbevissing is</a:t>
            </a:r>
          </a:p>
          <a:p>
            <a:pPr indent="-285750">
              <a:buFont typeface="Arial" panose="020B0604020202020204" pitchFamily="34" charset="0"/>
              <a:buChar char="•"/>
            </a:pPr>
            <a:r>
              <a:rPr lang="nl-NL" sz="2000" dirty="0"/>
              <a:t>Welke vissen bedreigd zijn</a:t>
            </a:r>
          </a:p>
          <a:p>
            <a:pPr indent="-285750">
              <a:buFont typeface="Arial" panose="020B0604020202020204" pitchFamily="34" charset="0"/>
              <a:buChar char="•"/>
            </a:pPr>
            <a:r>
              <a:rPr lang="en-US" sz="2000" dirty="0"/>
              <a:t>Wat </a:t>
            </a:r>
            <a:r>
              <a:rPr lang="en-US" sz="2000" dirty="0" err="1"/>
              <a:t>een</a:t>
            </a:r>
            <a:r>
              <a:rPr lang="en-US" sz="2000" dirty="0"/>
              <a:t> </a:t>
            </a:r>
            <a:r>
              <a:rPr lang="en-US" sz="2000" dirty="0" err="1"/>
              <a:t>zeereservaat</a:t>
            </a:r>
            <a:r>
              <a:rPr lang="en-US" sz="2000" dirty="0"/>
              <a:t> is</a:t>
            </a:r>
            <a:endParaRPr lang="nl-NL" sz="2000" dirty="0"/>
          </a:p>
          <a:p>
            <a:pPr marL="285750" lvl="0" indent="-285750">
              <a:buFont typeface="Arial" panose="020B0604020202020204" pitchFamily="34" charset="0"/>
              <a:buChar char="•"/>
            </a:pPr>
            <a:endParaRPr lang="nl-NL" dirty="0"/>
          </a:p>
          <a:p>
            <a:endParaRPr lang="nl-NL" dirty="0"/>
          </a:p>
        </p:txBody>
      </p:sp>
      <p:sp>
        <p:nvSpPr>
          <p:cNvPr id="26" name="TextBox 25"/>
          <p:cNvSpPr txBox="1"/>
          <p:nvPr/>
        </p:nvSpPr>
        <p:spPr>
          <a:xfrm>
            <a:off x="8204249" y="4732132"/>
            <a:ext cx="4062777" cy="1631216"/>
          </a:xfrm>
          <a:prstGeom prst="rect">
            <a:avLst/>
          </a:prstGeom>
          <a:noFill/>
        </p:spPr>
        <p:txBody>
          <a:bodyPr wrap="square" rtlCol="0">
            <a:spAutoFit/>
          </a:bodyPr>
          <a:lstStyle/>
          <a:p>
            <a:r>
              <a:rPr lang="nl-NL" sz="2000" dirty="0"/>
              <a:t> </a:t>
            </a:r>
            <a:r>
              <a:rPr lang="nl-NL" sz="2000" dirty="0" smtClean="0"/>
              <a:t>Je leert:</a:t>
            </a:r>
            <a:endParaRPr lang="nl-NL" sz="2000" dirty="0"/>
          </a:p>
          <a:p>
            <a:pPr marL="285750" lvl="0" indent="-285750">
              <a:buFont typeface="Arial" panose="020B0604020202020204" pitchFamily="34" charset="0"/>
              <a:buChar char="•"/>
            </a:pPr>
            <a:r>
              <a:rPr lang="nl-NL" sz="2000" dirty="0" smtClean="0"/>
              <a:t>Wat er gebeurt als de oceaan opwarmt</a:t>
            </a:r>
          </a:p>
          <a:p>
            <a:pPr marL="285750" lvl="0" indent="-285750">
              <a:buFont typeface="Arial" panose="020B0604020202020204" pitchFamily="34" charset="0"/>
              <a:buChar char="•"/>
            </a:pPr>
            <a:r>
              <a:rPr lang="en-US" sz="2000" dirty="0" smtClean="0"/>
              <a:t>Hoe we </a:t>
            </a:r>
            <a:r>
              <a:rPr lang="en-US" sz="2000" dirty="0" err="1" smtClean="0"/>
              <a:t>klimaatverandering</a:t>
            </a:r>
            <a:r>
              <a:rPr lang="en-US" sz="2000" dirty="0" smtClean="0"/>
              <a:t> </a:t>
            </a:r>
            <a:r>
              <a:rPr lang="en-US" sz="2000" dirty="0" err="1" smtClean="0"/>
              <a:t>kunnen</a:t>
            </a:r>
            <a:r>
              <a:rPr lang="en-US" sz="2000" dirty="0" smtClean="0"/>
              <a:t> </a:t>
            </a:r>
            <a:r>
              <a:rPr lang="en-US" sz="2000" dirty="0" err="1" smtClean="0"/>
              <a:t>stoppen</a:t>
            </a:r>
            <a:endParaRPr lang="nl-NL" sz="2000" dirty="0" smtClean="0"/>
          </a:p>
        </p:txBody>
      </p:sp>
      <p:sp>
        <p:nvSpPr>
          <p:cNvPr id="28" name="Flowchart: Extract 27">
            <a:hlinkClick r:id="" action="ppaction://hlinkshowjump?jump=nextslide"/>
          </p:cNvPr>
          <p:cNvSpPr/>
          <p:nvPr/>
        </p:nvSpPr>
        <p:spPr>
          <a:xfrm rot="5400000">
            <a:off x="11654260" y="6298603"/>
            <a:ext cx="382939" cy="509946"/>
          </a:xfrm>
          <a:prstGeom prst="flowChartExtra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nl-NL"/>
          </a:p>
        </p:txBody>
      </p:sp>
      <p:sp>
        <p:nvSpPr>
          <p:cNvPr id="21" name="Flowchart: Extract 20">
            <a:hlinkClick r:id="" action="ppaction://hlinkshowjump?jump=previousslide"/>
          </p:cNvPr>
          <p:cNvSpPr/>
          <p:nvPr/>
        </p:nvSpPr>
        <p:spPr>
          <a:xfrm rot="5400000" flipH="1" flipV="1">
            <a:off x="207693" y="6288166"/>
            <a:ext cx="382939" cy="509946"/>
          </a:xfrm>
          <a:prstGeom prst="flowChartExtra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nl-NL"/>
          </a:p>
        </p:txBody>
      </p:sp>
      <p:pic>
        <p:nvPicPr>
          <p:cNvPr id="27" name="Picture 26"/>
          <p:cNvPicPr/>
          <p:nvPr/>
        </p:nvPicPr>
        <p:blipFill>
          <a:blip r:embed="rId16" cstate="print">
            <a:duotone>
              <a:prstClr val="black"/>
              <a:srgbClr val="88F818">
                <a:tint val="45000"/>
                <a:satMod val="400000"/>
              </a:srgbClr>
            </a:duotone>
            <a:extLst>
              <a:ext uri="{BEBA8EAE-BF5A-486C-A8C5-ECC9F3942E4B}">
                <a14:imgProps xmlns:a14="http://schemas.microsoft.com/office/drawing/2010/main">
                  <a14:imgLayer r:embed="rId17">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9320791" y="85499"/>
            <a:ext cx="2779910" cy="441625"/>
          </a:xfrm>
          <a:prstGeom prst="rect">
            <a:avLst/>
          </a:prstGeom>
        </p:spPr>
      </p:pic>
      <p:sp>
        <p:nvSpPr>
          <p:cNvPr id="23" name="TextBox 22"/>
          <p:cNvSpPr txBox="1"/>
          <p:nvPr/>
        </p:nvSpPr>
        <p:spPr>
          <a:xfrm>
            <a:off x="91298" y="527124"/>
            <a:ext cx="5846923" cy="923330"/>
          </a:xfrm>
          <a:prstGeom prst="rect">
            <a:avLst/>
          </a:prstGeom>
          <a:blipFill dpi="0" rotWithShape="1">
            <a:blip r:embed="rId18" cstate="print">
              <a:extLst>
                <a:ext uri="{28A0092B-C50C-407E-A947-70E740481C1C}">
                  <a14:useLocalDpi xmlns:a14="http://schemas.microsoft.com/office/drawing/2010/main" val="0"/>
                </a:ext>
              </a:extLst>
            </a:blip>
            <a:srcRect/>
            <a:stretch>
              <a:fillRect/>
            </a:stretch>
          </a:blipFill>
        </p:spPr>
        <p:txBody>
          <a:bodyPr wrap="square" rtlCol="0">
            <a:spAutoFit/>
          </a:bodyPr>
          <a:lstStyle/>
          <a:p>
            <a:r>
              <a:rPr lang="en-US" sz="5400" b="1" dirty="0" smtClean="0">
                <a:solidFill>
                  <a:schemeClr val="bg1"/>
                </a:solidFill>
              </a:rPr>
              <a:t>LEVENDE OCEANEN</a:t>
            </a:r>
            <a:endParaRPr lang="nl-NL" sz="5400" b="1" dirty="0">
              <a:solidFill>
                <a:schemeClr val="bg1"/>
              </a:solidFill>
            </a:endParaRPr>
          </a:p>
        </p:txBody>
      </p:sp>
    </p:spTree>
    <p:extLst>
      <p:ext uri="{BB962C8B-B14F-4D97-AF65-F5344CB8AC3E}">
        <p14:creationId xmlns:p14="http://schemas.microsoft.com/office/powerpoint/2010/main" val="21557770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val="0"/>
              </a:ext>
            </a:extLst>
          </a:blip>
          <a:stretch>
            <a:fillRect/>
          </a:stretch>
        </p:blipFill>
        <p:spPr>
          <a:xfrm rot="4009021">
            <a:off x="5048193" y="5267423"/>
            <a:ext cx="1364598" cy="1919784"/>
          </a:xfrm>
          <a:prstGeom prst="rect">
            <a:avLst/>
          </a:prstGeom>
          <a:effectLst>
            <a:outerShdw blurRad="50800" dist="38100" dir="2700000" algn="tl" rotWithShape="0">
              <a:prstClr val="black">
                <a:alpha val="40000"/>
              </a:prstClr>
            </a:outerShdw>
          </a:effectLst>
        </p:spPr>
      </p:pic>
      <p:pic>
        <p:nvPicPr>
          <p:cNvPr id="31" name="Picture 30"/>
          <p:cNvPicPr>
            <a:picLocks noChangeAspect="1"/>
          </p:cNvPicPr>
          <p:nvPr/>
        </p:nvPicPr>
        <p:blipFill rotWithShape="1">
          <a:blip r:embed="rId5">
            <a:duotone>
              <a:schemeClr val="accent3">
                <a:shade val="45000"/>
                <a:satMod val="135000"/>
              </a:schemeClr>
              <a:prstClr val="white"/>
            </a:duotone>
            <a:extLst>
              <a:ext uri="{28A0092B-C50C-407E-A947-70E740481C1C}">
                <a14:useLocalDpi xmlns:a14="http://schemas.microsoft.com/office/drawing/2010/main" val="0"/>
              </a:ext>
            </a:extLst>
          </a:blip>
          <a:srcRect t="60170"/>
          <a:stretch/>
        </p:blipFill>
        <p:spPr>
          <a:xfrm>
            <a:off x="399162" y="-124594"/>
            <a:ext cx="11878771" cy="3143347"/>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tretch>
            <a:fillRect/>
          </a:stretch>
        </p:blipFill>
        <p:spPr>
          <a:xfrm flipH="1">
            <a:off x="-623653" y="3766324"/>
            <a:ext cx="2846900" cy="2538412"/>
          </a:xfrm>
          <a:prstGeom prst="rect">
            <a:avLst/>
          </a:prstGeom>
          <a:ln>
            <a:noFill/>
          </a:ln>
          <a:effectLst>
            <a:softEdge rad="31750"/>
          </a:effectLst>
        </p:spPr>
      </p:pic>
      <p:pic>
        <p:nvPicPr>
          <p:cNvPr id="6" name="Picture 5"/>
          <p:cNvPicPr>
            <a:picLocks noChangeAspect="1"/>
          </p:cNvPicPr>
          <p:nvPr/>
        </p:nvPicPr>
        <p:blipFill rotWithShape="1">
          <a:blip r:embed="rId8">
            <a:duotone>
              <a:prstClr val="black"/>
              <a:srgbClr val="D9C3A5">
                <a:tint val="50000"/>
                <a:satMod val="180000"/>
              </a:srgbClr>
            </a:duotone>
            <a:extLst>
              <a:ext uri="{BEBA8EAE-BF5A-486C-A8C5-ECC9F3942E4B}">
                <a14:imgProps xmlns:a14="http://schemas.microsoft.com/office/drawing/2010/main">
                  <a14:imgLayer r:embed="rId9">
                    <a14:imgEffect>
                      <a14:colorTemperature colorTemp="5300"/>
                    </a14:imgEffect>
                    <a14:imgEffect>
                      <a14:brightnessContrast bright="-20000" contrast="20000"/>
                    </a14:imgEffect>
                  </a14:imgLayer>
                </a14:imgProps>
              </a:ext>
              <a:ext uri="{28A0092B-C50C-407E-A947-70E740481C1C}">
                <a14:useLocalDpi xmlns:a14="http://schemas.microsoft.com/office/drawing/2010/main" val="0"/>
              </a:ext>
            </a:extLst>
          </a:blip>
          <a:srcRect t="28575" b="30100"/>
          <a:stretch/>
        </p:blipFill>
        <p:spPr>
          <a:xfrm>
            <a:off x="3471253" y="5911327"/>
            <a:ext cx="7179598" cy="946673"/>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466866">
            <a:off x="689692" y="4453040"/>
            <a:ext cx="1164981" cy="1164981"/>
          </a:xfrm>
          <a:prstGeom prst="rect">
            <a:avLst/>
          </a:prstGeom>
        </p:spPr>
      </p:pic>
      <p:pic>
        <p:nvPicPr>
          <p:cNvPr id="8" name="Picture 7"/>
          <p:cNvPicPr>
            <a:picLocks noChangeAspect="1"/>
          </p:cNvPicPr>
          <p:nvPr/>
        </p:nvPicPr>
        <p:blipFill>
          <a:blip r:embed="rId11">
            <a:extLst>
              <a:ext uri="{BEBA8EAE-BF5A-486C-A8C5-ECC9F3942E4B}">
                <a14:imgProps xmlns:a14="http://schemas.microsoft.com/office/drawing/2010/main">
                  <a14:imgLayer r:embed="rId12">
                    <a14:imgEffect>
                      <a14:backgroundRemoval t="9796" b="100000" l="0" r="94792">
                        <a14:foregroundMark x1="30833" y1="97143" x2="18958" y2="99184"/>
                      </a14:backgroundRemoval>
                    </a14:imgEffect>
                    <a14:imgEffect>
                      <a14:saturation sat="33000"/>
                    </a14:imgEffect>
                  </a14:imgLayer>
                </a14:imgProps>
              </a:ext>
              <a:ext uri="{28A0092B-C50C-407E-A947-70E740481C1C}">
                <a14:useLocalDpi xmlns:a14="http://schemas.microsoft.com/office/drawing/2010/main" val="0"/>
              </a:ext>
            </a:extLst>
          </a:blip>
          <a:stretch>
            <a:fillRect/>
          </a:stretch>
        </p:blipFill>
        <p:spPr>
          <a:xfrm>
            <a:off x="-273928" y="4575000"/>
            <a:ext cx="4572000" cy="2333625"/>
          </a:xfrm>
          <a:prstGeom prst="rect">
            <a:avLst/>
          </a:prstGeom>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036106">
            <a:off x="2685946" y="5123998"/>
            <a:ext cx="1367183" cy="2046217"/>
          </a:xfrm>
          <a:prstGeom prst="rect">
            <a:avLst/>
          </a:prstGeom>
          <a:effectLst>
            <a:outerShdw blurRad="50800" dist="38100" dir="8100000" algn="tr" rotWithShape="0">
              <a:prstClr val="black">
                <a:alpha val="40000"/>
              </a:prstClr>
            </a:outerShdw>
          </a:effectLst>
        </p:spPr>
      </p:pic>
      <p:pic>
        <p:nvPicPr>
          <p:cNvPr id="13" name="Picture 1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4797769">
            <a:off x="8082757" y="5522851"/>
            <a:ext cx="1108248" cy="1657636"/>
          </a:xfrm>
          <a:prstGeom prst="rect">
            <a:avLst/>
          </a:prstGeom>
          <a:effectLst>
            <a:outerShdw blurRad="50800" dist="38100" dir="2700000" algn="tl" rotWithShape="0">
              <a:prstClr val="black">
                <a:alpha val="40000"/>
              </a:prstClr>
            </a:outerShdw>
          </a:effectLst>
        </p:spPr>
      </p:pic>
      <p:pic>
        <p:nvPicPr>
          <p:cNvPr id="25" name="Picture 24"/>
          <p:cNvPicPr>
            <a:picLocks noChangeAspect="1"/>
          </p:cNvPicPr>
          <p:nvPr/>
        </p:nvPicPr>
        <p:blipFill>
          <a:blip r:embed="rId15">
            <a:extLst>
              <a:ext uri="{BEBA8EAE-BF5A-486C-A8C5-ECC9F3942E4B}">
                <a14:imgProps xmlns:a14="http://schemas.microsoft.com/office/drawing/2010/main">
                  <a14:imgLayer r:embed="rId16">
                    <a14:imgEffect>
                      <a14:saturation sat="33000"/>
                    </a14:imgEffect>
                  </a14:imgLayer>
                </a14:imgProps>
              </a:ext>
              <a:ext uri="{28A0092B-C50C-407E-A947-70E740481C1C}">
                <a14:useLocalDpi xmlns:a14="http://schemas.microsoft.com/office/drawing/2010/main" val="0"/>
              </a:ext>
            </a:extLst>
          </a:blip>
          <a:stretch>
            <a:fillRect/>
          </a:stretch>
        </p:blipFill>
        <p:spPr>
          <a:xfrm flipH="1">
            <a:off x="10173594" y="1095375"/>
            <a:ext cx="2028825" cy="5762625"/>
          </a:xfrm>
          <a:prstGeom prst="rect">
            <a:avLst/>
          </a:prstGeom>
          <a:effectLst>
            <a:outerShdw blurRad="50800" dist="38100" dir="2700000" algn="tl" rotWithShape="0">
              <a:prstClr val="black">
                <a:alpha val="40000"/>
              </a:prstClr>
            </a:outerShdw>
            <a:softEdge rad="31750"/>
          </a:effectLst>
        </p:spPr>
      </p:pic>
      <p:sp>
        <p:nvSpPr>
          <p:cNvPr id="28" name="Flowchart: Extract 27">
            <a:hlinkClick r:id="" action="ppaction://hlinkshowjump?jump=previousslide"/>
          </p:cNvPr>
          <p:cNvSpPr/>
          <p:nvPr/>
        </p:nvSpPr>
        <p:spPr>
          <a:xfrm rot="5400000" flipH="1" flipV="1">
            <a:off x="207693" y="6288166"/>
            <a:ext cx="382939" cy="509946"/>
          </a:xfrm>
          <a:prstGeom prst="flowChartExtra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nl-NL"/>
          </a:p>
        </p:txBody>
      </p:sp>
      <p:pic>
        <p:nvPicPr>
          <p:cNvPr id="30" name="Picture 2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805442">
            <a:off x="10588239" y="4595106"/>
            <a:ext cx="1105033" cy="1443449"/>
          </a:xfrm>
          <a:prstGeom prst="rect">
            <a:avLst/>
          </a:prstGeom>
          <a:effectLst>
            <a:outerShdw blurRad="50800" dist="38100" dir="2700000" algn="tl" rotWithShape="0">
              <a:prstClr val="black">
                <a:alpha val="40000"/>
              </a:prstClr>
            </a:outerShdw>
          </a:effectLst>
        </p:spPr>
      </p:pic>
      <p:sp>
        <p:nvSpPr>
          <p:cNvPr id="20" name="TextBox 19"/>
          <p:cNvSpPr txBox="1"/>
          <p:nvPr/>
        </p:nvSpPr>
        <p:spPr>
          <a:xfrm>
            <a:off x="0" y="399911"/>
            <a:ext cx="4970035" cy="769441"/>
          </a:xfrm>
          <a:prstGeom prst="rect">
            <a:avLst/>
          </a:prstGeom>
          <a:blipFill dpi="0" rotWithShape="1">
            <a:blip r:embed="rId18" cstate="print">
              <a:extLst>
                <a:ext uri="{28A0092B-C50C-407E-A947-70E740481C1C}">
                  <a14:useLocalDpi xmlns:a14="http://schemas.microsoft.com/office/drawing/2010/main" val="0"/>
                </a:ext>
              </a:extLst>
            </a:blip>
            <a:srcRect/>
            <a:stretch>
              <a:fillRect/>
            </a:stretch>
          </a:blipFill>
        </p:spPr>
        <p:txBody>
          <a:bodyPr wrap="square" rtlCol="0">
            <a:spAutoFit/>
          </a:bodyPr>
          <a:lstStyle/>
          <a:p>
            <a:r>
              <a:rPr lang="en-US" sz="4400" b="1" dirty="0" smtClean="0">
                <a:solidFill>
                  <a:schemeClr val="bg1"/>
                </a:solidFill>
              </a:rPr>
              <a:t> 1: VERVUILING</a:t>
            </a:r>
            <a:endParaRPr lang="nl-NL" sz="4400" b="1" dirty="0">
              <a:solidFill>
                <a:schemeClr val="bg1"/>
              </a:solidFill>
            </a:endParaRPr>
          </a:p>
        </p:txBody>
      </p:sp>
      <p:sp>
        <p:nvSpPr>
          <p:cNvPr id="21" name="Rectangle 20"/>
          <p:cNvSpPr/>
          <p:nvPr/>
        </p:nvSpPr>
        <p:spPr>
          <a:xfrm>
            <a:off x="2847250" y="2653426"/>
            <a:ext cx="6096000" cy="1200329"/>
          </a:xfrm>
          <a:prstGeom prst="rect">
            <a:avLst/>
          </a:prstGeom>
        </p:spPr>
        <p:txBody>
          <a:bodyPr>
            <a:spAutoFit/>
          </a:bodyPr>
          <a:lstStyle/>
          <a:p>
            <a:pPr lvl="0"/>
            <a:r>
              <a:rPr lang="nl-NL" sz="2400" b="1" dirty="0">
                <a:solidFill>
                  <a:srgbClr val="5B8F22"/>
                </a:solidFill>
              </a:rPr>
              <a:t>Je leert: </a:t>
            </a:r>
          </a:p>
          <a:p>
            <a:pPr marL="285750" indent="-285750">
              <a:buFont typeface="Arial" panose="020B0604020202020204" pitchFamily="34" charset="0"/>
              <a:buChar char="•"/>
            </a:pPr>
            <a:r>
              <a:rPr lang="nl-NL" sz="2400" b="1" dirty="0">
                <a:solidFill>
                  <a:srgbClr val="5B8F22"/>
                </a:solidFill>
              </a:rPr>
              <a:t>Hoe afval bij school in de zee terecht komt </a:t>
            </a:r>
          </a:p>
          <a:p>
            <a:pPr marL="285750" lvl="0" indent="-285750">
              <a:buFont typeface="Arial" panose="020B0604020202020204" pitchFamily="34" charset="0"/>
              <a:buChar char="•"/>
            </a:pPr>
            <a:r>
              <a:rPr lang="nl-NL" sz="2400" b="1" dirty="0">
                <a:solidFill>
                  <a:srgbClr val="5B8F22"/>
                </a:solidFill>
              </a:rPr>
              <a:t>Wat jij kan doen voor schone oceanen</a:t>
            </a:r>
          </a:p>
        </p:txBody>
      </p:sp>
      <p:pic>
        <p:nvPicPr>
          <p:cNvPr id="27" name="Picture 26"/>
          <p:cNvPicPr/>
          <p:nvPr/>
        </p:nvPicPr>
        <p:blipFill>
          <a:blip r:embed="rId19" cstate="print">
            <a:duotone>
              <a:prstClr val="black"/>
              <a:srgbClr val="88F818">
                <a:tint val="45000"/>
                <a:satMod val="400000"/>
              </a:srgbClr>
            </a:duotone>
            <a:extLst>
              <a:ext uri="{BEBA8EAE-BF5A-486C-A8C5-ECC9F3942E4B}">
                <a14:imgProps xmlns:a14="http://schemas.microsoft.com/office/drawing/2010/main">
                  <a14:imgLayer r:embed="rId20">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9407517" y="85499"/>
            <a:ext cx="2693184" cy="427848"/>
          </a:xfrm>
          <a:prstGeom prst="rect">
            <a:avLst/>
          </a:prstGeom>
        </p:spPr>
      </p:pic>
    </p:spTree>
    <p:extLst>
      <p:ext uri="{BB962C8B-B14F-4D97-AF65-F5344CB8AC3E}">
        <p14:creationId xmlns:p14="http://schemas.microsoft.com/office/powerpoint/2010/main" val="8705859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9419251" y="2376040"/>
            <a:ext cx="2781204" cy="2308324"/>
          </a:xfrm>
          <a:prstGeom prst="rect">
            <a:avLst/>
          </a:prstGeom>
          <a:noFill/>
        </p:spPr>
        <p:txBody>
          <a:bodyPr wrap="square" rtlCol="0">
            <a:spAutoFit/>
          </a:bodyPr>
          <a:lstStyle/>
          <a:p>
            <a:r>
              <a:rPr lang="nl-NL" sz="2400" dirty="0">
                <a:solidFill>
                  <a:srgbClr val="5B8F22"/>
                </a:solidFill>
              </a:rPr>
              <a:t>Vervuiling van de oceanen is een groot probleem. </a:t>
            </a:r>
            <a:r>
              <a:rPr lang="nl-NL" sz="2400" dirty="0" smtClean="0">
                <a:solidFill>
                  <a:srgbClr val="5B8F22"/>
                </a:solidFill>
              </a:rPr>
              <a:t> Niet </a:t>
            </a:r>
            <a:r>
              <a:rPr lang="nl-NL" sz="2400" dirty="0">
                <a:solidFill>
                  <a:srgbClr val="5B8F22"/>
                </a:solidFill>
              </a:rPr>
              <a:t>alleen </a:t>
            </a:r>
            <a:r>
              <a:rPr lang="nl-NL" sz="2400" dirty="0" smtClean="0">
                <a:solidFill>
                  <a:srgbClr val="5B8F22"/>
                </a:solidFill>
              </a:rPr>
              <a:t>zeedieren, </a:t>
            </a:r>
            <a:r>
              <a:rPr lang="nl-NL" sz="2400" dirty="0">
                <a:solidFill>
                  <a:srgbClr val="5B8F22"/>
                </a:solidFill>
              </a:rPr>
              <a:t>maar ook vogels hebben er last van</a:t>
            </a:r>
            <a:r>
              <a:rPr lang="nl-NL" sz="2400" b="1" dirty="0" smtClean="0">
                <a:solidFill>
                  <a:srgbClr val="5B8F22"/>
                </a:solidFill>
              </a:rPr>
              <a:t>.</a:t>
            </a:r>
            <a:endParaRPr lang="nl-NL" sz="2400" b="1" dirty="0">
              <a:solidFill>
                <a:srgbClr val="5B8F22"/>
              </a:solidFill>
            </a:endParaRPr>
          </a:p>
        </p:txBody>
      </p:sp>
      <p:sp>
        <p:nvSpPr>
          <p:cNvPr id="12" name="TextBox 11"/>
          <p:cNvSpPr txBox="1"/>
          <p:nvPr/>
        </p:nvSpPr>
        <p:spPr>
          <a:xfrm>
            <a:off x="0" y="399911"/>
            <a:ext cx="4970035" cy="769441"/>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p:spPr>
        <p:txBody>
          <a:bodyPr wrap="square" rtlCol="0">
            <a:spAutoFit/>
          </a:bodyPr>
          <a:lstStyle/>
          <a:p>
            <a:r>
              <a:rPr lang="en-US" sz="4400" b="1" dirty="0" smtClean="0">
                <a:solidFill>
                  <a:schemeClr val="bg1"/>
                </a:solidFill>
              </a:rPr>
              <a:t> 1: VERVUILING</a:t>
            </a:r>
            <a:endParaRPr lang="nl-NL" sz="4400" b="1" dirty="0">
              <a:solidFill>
                <a:schemeClr val="bg1"/>
              </a:solidFill>
            </a:endParaRPr>
          </a:p>
        </p:txBody>
      </p:sp>
      <p:sp>
        <p:nvSpPr>
          <p:cNvPr id="13" name="TextBox 12"/>
          <p:cNvSpPr txBox="1"/>
          <p:nvPr/>
        </p:nvSpPr>
        <p:spPr>
          <a:xfrm>
            <a:off x="31800" y="1403178"/>
            <a:ext cx="2444413" cy="830997"/>
          </a:xfrm>
          <a:prstGeom prst="rect">
            <a:avLst/>
          </a:prstGeom>
          <a:noFill/>
        </p:spPr>
        <p:txBody>
          <a:bodyPr wrap="square" rtlCol="0">
            <a:spAutoFit/>
          </a:bodyPr>
          <a:lstStyle/>
          <a:p>
            <a:r>
              <a:rPr lang="en-US" sz="2400" dirty="0" err="1" smtClean="0">
                <a:solidFill>
                  <a:srgbClr val="5B8F22"/>
                </a:solidFill>
                <a:latin typeface="Kristen ITC" panose="03050502040202030202" pitchFamily="66" charset="0"/>
              </a:rPr>
              <a:t>Bekijk</a:t>
            </a:r>
            <a:r>
              <a:rPr lang="en-US" sz="2400" dirty="0" smtClean="0">
                <a:solidFill>
                  <a:srgbClr val="5B8F22"/>
                </a:solidFill>
                <a:latin typeface="Kristen ITC" panose="03050502040202030202" pitchFamily="66" charset="0"/>
              </a:rPr>
              <a:t> het </a:t>
            </a:r>
            <a:r>
              <a:rPr lang="en-US" sz="2400" u="sng" dirty="0" smtClean="0">
                <a:solidFill>
                  <a:srgbClr val="5B8F22"/>
                </a:solidFill>
                <a:latin typeface="Kristen ITC" panose="03050502040202030202" pitchFamily="66" charset="0"/>
                <a:hlinkClick r:id="rId5"/>
              </a:rPr>
              <a:t>filmpje</a:t>
            </a:r>
            <a:endParaRPr lang="nl-NL" sz="2400" u="sng" dirty="0">
              <a:solidFill>
                <a:srgbClr val="5B8F22"/>
              </a:solidFill>
              <a:latin typeface="Kristen ITC" panose="03050502040202030202" pitchFamily="66" charset="0"/>
            </a:endParaRPr>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19251" y="4763934"/>
            <a:ext cx="1546506" cy="2020123"/>
          </a:xfrm>
          <a:prstGeom prst="rect">
            <a:avLst/>
          </a:prstGeom>
          <a:effectLst>
            <a:outerShdw blurRad="50800" dist="38100" dir="2700000" algn="tl" rotWithShape="0">
              <a:prstClr val="black">
                <a:alpha val="40000"/>
              </a:prstClr>
            </a:outerShdw>
          </a:effectLst>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72220" y="329399"/>
            <a:ext cx="3539341" cy="1967071"/>
          </a:xfrm>
          <a:prstGeom prst="rect">
            <a:avLst/>
          </a:prstGeom>
          <a:effectLst>
            <a:outerShdw blurRad="50800" dist="38100" dir="2700000" algn="tl" rotWithShape="0">
              <a:prstClr val="black">
                <a:alpha val="40000"/>
              </a:prstClr>
            </a:outerShdw>
          </a:effectLst>
        </p:spPr>
      </p:pic>
      <p:sp>
        <p:nvSpPr>
          <p:cNvPr id="16" name="Arc 15"/>
          <p:cNvSpPr/>
          <p:nvPr/>
        </p:nvSpPr>
        <p:spPr>
          <a:xfrm rot="18794602" flipH="1">
            <a:off x="1090150" y="2049840"/>
            <a:ext cx="386176" cy="2064081"/>
          </a:xfrm>
          <a:prstGeom prst="arc">
            <a:avLst>
              <a:gd name="adj1" fmla="val 16200000"/>
              <a:gd name="adj2" fmla="val 17364358"/>
            </a:avLst>
          </a:prstGeom>
          <a:ln w="28575">
            <a:solidFill>
              <a:srgbClr val="92D050"/>
            </a:solidFill>
            <a:headEnd type="none" w="med" len="med"/>
            <a:tailEnd type="arrow" w="med" len="med"/>
          </a:ln>
          <a:effectLst>
            <a:outerShdw blurRad="50800" dist="38100" dir="2700000" algn="tl" rotWithShape="0">
              <a:prstClr val="black">
                <a:alpha val="40000"/>
              </a:prstClr>
            </a:outerShdw>
          </a:effectLst>
        </p:spPr>
        <p:style>
          <a:lnRef idx="1">
            <a:schemeClr val="accent6"/>
          </a:lnRef>
          <a:fillRef idx="0">
            <a:schemeClr val="accent6"/>
          </a:fillRef>
          <a:effectRef idx="0">
            <a:schemeClr val="accent6"/>
          </a:effectRef>
          <a:fontRef idx="minor">
            <a:schemeClr val="tx1"/>
          </a:fontRef>
        </p:style>
        <p:txBody>
          <a:bodyPr rtlCol="0" anchor="ctr"/>
          <a:lstStyle/>
          <a:p>
            <a:pPr algn="ctr"/>
            <a:endParaRPr lang="nl-NL"/>
          </a:p>
        </p:txBody>
      </p:sp>
      <p:pic>
        <p:nvPicPr>
          <p:cNvPr id="3" name="Picture 2"/>
          <p:cNvPicPr>
            <a:picLocks noChangeAspect="1"/>
          </p:cNvPicPr>
          <p:nvPr/>
        </p:nvPicPr>
        <p:blipFill>
          <a:blip r:embed="rId8" cstate="print">
            <a:extLst>
              <a:ext uri="{BEBA8EAE-BF5A-486C-A8C5-ECC9F3942E4B}">
                <a14:imgProps xmlns:a14="http://schemas.microsoft.com/office/drawing/2010/main">
                  <a14:imgLayer r:embed="rId9">
                    <a14:imgEffect>
                      <a14:backgroundRemoval t="2600" b="96800" l="10000" r="90000"/>
                    </a14:imgEffect>
                  </a14:imgLayer>
                </a14:imgProps>
              </a:ext>
              <a:ext uri="{28A0092B-C50C-407E-A947-70E740481C1C}">
                <a14:useLocalDpi xmlns:a14="http://schemas.microsoft.com/office/drawing/2010/main" val="0"/>
              </a:ext>
            </a:extLst>
          </a:blip>
          <a:stretch>
            <a:fillRect/>
          </a:stretch>
        </p:blipFill>
        <p:spPr>
          <a:xfrm rot="1433779">
            <a:off x="10437139" y="4866591"/>
            <a:ext cx="1255285" cy="1255285"/>
          </a:xfrm>
          <a:prstGeom prst="rect">
            <a:avLst/>
          </a:prstGeom>
          <a:effectLst>
            <a:outerShdw blurRad="50800" dist="38100" dir="2700000" algn="tl" rotWithShape="0">
              <a:prstClr val="black">
                <a:alpha val="40000"/>
              </a:prstClr>
            </a:outerShdw>
          </a:effectLst>
        </p:spPr>
      </p:pic>
      <p:sp>
        <p:nvSpPr>
          <p:cNvPr id="15" name="Flowchart: Extract 14">
            <a:hlinkClick r:id="" action="ppaction://hlinkshowjump?jump=nextslide"/>
          </p:cNvPr>
          <p:cNvSpPr/>
          <p:nvPr/>
        </p:nvSpPr>
        <p:spPr>
          <a:xfrm rot="5400000">
            <a:off x="11654260" y="6298603"/>
            <a:ext cx="382939" cy="509946"/>
          </a:xfrm>
          <a:prstGeom prst="flowChartExtra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nl-NL"/>
          </a:p>
        </p:txBody>
      </p:sp>
      <p:sp>
        <p:nvSpPr>
          <p:cNvPr id="21" name="Flowchart: Extract 20">
            <a:hlinkClick r:id="" action="ppaction://hlinkshowjump?jump=previousslide"/>
          </p:cNvPr>
          <p:cNvSpPr/>
          <p:nvPr/>
        </p:nvSpPr>
        <p:spPr>
          <a:xfrm rot="5400000" flipH="1" flipV="1">
            <a:off x="207693" y="6288166"/>
            <a:ext cx="382939" cy="509946"/>
          </a:xfrm>
          <a:prstGeom prst="flowChartExtra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nl-NL"/>
          </a:p>
        </p:txBody>
      </p:sp>
      <p:pic>
        <p:nvPicPr>
          <p:cNvPr id="2" name="zJIZ3mO0PUQ"/>
          <p:cNvPicPr>
            <a:picLocks noRot="1" noChangeAspect="1"/>
          </p:cNvPicPr>
          <p:nvPr>
            <a:videoFile r:link="rId1"/>
          </p:nvPr>
        </p:nvPicPr>
        <p:blipFill>
          <a:blip r:embed="rId10"/>
          <a:stretch>
            <a:fillRect/>
          </a:stretch>
        </p:blipFill>
        <p:spPr>
          <a:xfrm>
            <a:off x="1308129" y="1880971"/>
            <a:ext cx="7966620" cy="4481224"/>
          </a:xfrm>
          <a:prstGeom prst="rect">
            <a:avLst/>
          </a:prstGeom>
          <a:solidFill>
            <a:srgbClr val="FFFFFF">
              <a:shade val="85000"/>
            </a:srgbClr>
          </a:solidFill>
          <a:ln w="88900" cap="sq">
            <a:solidFill>
              <a:srgbClr val="FFFFFF"/>
            </a:solidFill>
            <a:prstDash val="solid"/>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446219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99911"/>
            <a:ext cx="4970035" cy="769441"/>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p:spPr>
        <p:txBody>
          <a:bodyPr wrap="square" rtlCol="0">
            <a:spAutoFit/>
          </a:bodyPr>
          <a:lstStyle/>
          <a:p>
            <a:r>
              <a:rPr lang="en-US" sz="4400" b="1" dirty="0" smtClean="0">
                <a:solidFill>
                  <a:schemeClr val="bg1"/>
                </a:solidFill>
              </a:rPr>
              <a:t> 1: VERVUILING</a:t>
            </a:r>
            <a:endParaRPr lang="nl-NL" sz="4400" b="1" dirty="0">
              <a:solidFill>
                <a:schemeClr val="bg1"/>
              </a:solidFill>
            </a:endParaRPr>
          </a:p>
        </p:txBody>
      </p:sp>
      <p:pic>
        <p:nvPicPr>
          <p:cNvPr id="6" name="Picture 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3078" y="1572666"/>
            <a:ext cx="4775157" cy="3183438"/>
          </a:xfrm>
          <a:prstGeom prst="rect">
            <a:avLst/>
          </a:prstGeom>
          <a:ln w="50800">
            <a:solidFill>
              <a:schemeClr val="bg1"/>
            </a:solidFill>
          </a:ln>
          <a:effectLst>
            <a:outerShdw blurRad="50800" dist="38100" dir="2700000" algn="tl" rotWithShape="0">
              <a:prstClr val="black">
                <a:alpha val="40000"/>
              </a:prstClr>
            </a:outerShdw>
          </a:effec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9197" y="4402180"/>
            <a:ext cx="1409700" cy="1514475"/>
          </a:xfrm>
          <a:prstGeom prst="rect">
            <a:avLst/>
          </a:prstGeom>
          <a:effectLst>
            <a:outerShdw blurRad="50800" dist="38100" dir="2700000" algn="tl" rotWithShape="0">
              <a:prstClr val="black">
                <a:alpha val="40000"/>
              </a:prstClr>
            </a:outerShdw>
          </a:effectLst>
        </p:spPr>
      </p:pic>
      <p:sp>
        <p:nvSpPr>
          <p:cNvPr id="9" name="Flowchart: Extract 8">
            <a:hlinkClick r:id="" action="ppaction://hlinkshowjump?jump=nextslide"/>
          </p:cNvPr>
          <p:cNvSpPr/>
          <p:nvPr/>
        </p:nvSpPr>
        <p:spPr>
          <a:xfrm rot="5400000">
            <a:off x="11654260" y="6298603"/>
            <a:ext cx="382939" cy="509946"/>
          </a:xfrm>
          <a:prstGeom prst="flowChartExtra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nl-NL"/>
          </a:p>
        </p:txBody>
      </p:sp>
      <p:sp>
        <p:nvSpPr>
          <p:cNvPr id="10" name="Flowchart: Extract 9">
            <a:hlinkClick r:id="" action="ppaction://hlinkshowjump?jump=previousslide"/>
          </p:cNvPr>
          <p:cNvSpPr/>
          <p:nvPr/>
        </p:nvSpPr>
        <p:spPr>
          <a:xfrm rot="5400000" flipH="1" flipV="1">
            <a:off x="207693" y="6288166"/>
            <a:ext cx="382939" cy="509946"/>
          </a:xfrm>
          <a:prstGeom prst="flowChartExtra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nl-NL"/>
          </a:p>
        </p:txBody>
      </p:sp>
      <p:pic>
        <p:nvPicPr>
          <p:cNvPr id="12" name="Picture 11"/>
          <p:cNvPicPr>
            <a:picLocks noChangeAspect="1"/>
          </p:cNvPicPr>
          <p:nvPr/>
        </p:nvPicPr>
        <p:blipFill rotWithShape="1">
          <a:blip r:embed="rId7">
            <a:extLst>
              <a:ext uri="{28A0092B-C50C-407E-A947-70E740481C1C}">
                <a14:useLocalDpi xmlns:a14="http://schemas.microsoft.com/office/drawing/2010/main" val="0"/>
              </a:ext>
            </a:extLst>
          </a:blip>
          <a:srcRect t="1" b="42061"/>
          <a:stretch/>
        </p:blipFill>
        <p:spPr>
          <a:xfrm rot="319883">
            <a:off x="5598852" y="931314"/>
            <a:ext cx="6518084" cy="5154128"/>
          </a:xfrm>
          <a:prstGeom prst="rect">
            <a:avLst/>
          </a:prstGeom>
          <a:effectLst>
            <a:outerShdw blurRad="50800" dist="38100" dir="2700000" algn="tl" rotWithShape="0">
              <a:prstClr val="black">
                <a:alpha val="40000"/>
              </a:prstClr>
            </a:outerShdw>
          </a:effectLst>
        </p:spPr>
      </p:pic>
      <p:sp>
        <p:nvSpPr>
          <p:cNvPr id="14" name="Rectangle 13"/>
          <p:cNvSpPr/>
          <p:nvPr/>
        </p:nvSpPr>
        <p:spPr>
          <a:xfrm rot="334022">
            <a:off x="6839181" y="1617888"/>
            <a:ext cx="4941467" cy="4524315"/>
          </a:xfrm>
          <a:prstGeom prst="rect">
            <a:avLst/>
          </a:prstGeom>
        </p:spPr>
        <p:txBody>
          <a:bodyPr wrap="square">
            <a:spAutoFit/>
          </a:bodyPr>
          <a:lstStyle/>
          <a:p>
            <a:endParaRPr lang="en-US" sz="2400" b="1" dirty="0"/>
          </a:p>
          <a:p>
            <a:r>
              <a:rPr lang="en-US" sz="2400" b="1" dirty="0" err="1"/>
              <a:t>Opdracht</a:t>
            </a:r>
            <a:r>
              <a:rPr lang="en-US" sz="2400" b="1" dirty="0"/>
              <a:t> 1</a:t>
            </a:r>
            <a:r>
              <a:rPr lang="en-US" sz="2400" dirty="0"/>
              <a:t>: </a:t>
            </a:r>
            <a:r>
              <a:rPr lang="en-US" sz="2400" dirty="0" err="1"/>
              <a:t>overal</a:t>
            </a:r>
            <a:r>
              <a:rPr lang="en-US" sz="2400" dirty="0"/>
              <a:t> </a:t>
            </a:r>
            <a:r>
              <a:rPr lang="en-US" sz="2400" dirty="0" err="1"/>
              <a:t>afval</a:t>
            </a:r>
            <a:endParaRPr lang="nl-NL" sz="2400" dirty="0"/>
          </a:p>
          <a:p>
            <a:endParaRPr lang="nl-NL" sz="2400" dirty="0"/>
          </a:p>
          <a:p>
            <a:r>
              <a:rPr lang="nl-NL" sz="2400" dirty="0"/>
              <a:t>Afval is er in allerlei soorten en materialen. Wat voor soort afval ligt </a:t>
            </a:r>
            <a:r>
              <a:rPr lang="nl-NL" sz="2400" dirty="0" smtClean="0"/>
              <a:t>op of rond jullie schoolplein? En </a:t>
            </a:r>
            <a:r>
              <a:rPr lang="nl-NL" sz="2400" dirty="0"/>
              <a:t>waar komt het vandaan?</a:t>
            </a:r>
          </a:p>
          <a:p>
            <a:endParaRPr lang="nl-NL" sz="2400" dirty="0"/>
          </a:p>
          <a:p>
            <a:r>
              <a:rPr lang="nl-NL" sz="2400" dirty="0"/>
              <a:t>Zoek 5 soorten afval en schrijf  op je werkblad van welk materiaal het gemaakt </a:t>
            </a:r>
            <a:r>
              <a:rPr lang="nl-NL" sz="2400" dirty="0" smtClean="0"/>
              <a:t>is. En hoe lang duurt het voordat het weer weg is?</a:t>
            </a:r>
            <a:endParaRPr lang="nl-NL" sz="2400" dirty="0"/>
          </a:p>
        </p:txBody>
      </p:sp>
    </p:spTree>
    <p:extLst>
      <p:ext uri="{BB962C8B-B14F-4D97-AF65-F5344CB8AC3E}">
        <p14:creationId xmlns:p14="http://schemas.microsoft.com/office/powerpoint/2010/main" val="35390867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l-NL" dirty="0"/>
          </a:p>
        </p:txBody>
      </p:sp>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57997"/>
          <a:stretch/>
        </p:blipFill>
        <p:spPr>
          <a:xfrm>
            <a:off x="2019424" y="1327420"/>
            <a:ext cx="8153152" cy="5530580"/>
          </a:xfrm>
          <a:prstGeom prst="rect">
            <a:avLst/>
          </a:prstGeom>
          <a:effectLst>
            <a:outerShdw blurRad="50800" dist="38100" dir="2700000" algn="tl" rotWithShape="0">
              <a:prstClr val="black">
                <a:alpha val="40000"/>
              </a:prstClr>
            </a:outerShdw>
          </a:effectLst>
        </p:spPr>
      </p:pic>
      <p:sp>
        <p:nvSpPr>
          <p:cNvPr id="6" name="TextBox 5"/>
          <p:cNvSpPr txBox="1"/>
          <p:nvPr/>
        </p:nvSpPr>
        <p:spPr>
          <a:xfrm>
            <a:off x="0" y="399911"/>
            <a:ext cx="4970035" cy="769441"/>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p:spPr>
        <p:txBody>
          <a:bodyPr wrap="square" rtlCol="0">
            <a:spAutoFit/>
          </a:bodyPr>
          <a:lstStyle/>
          <a:p>
            <a:r>
              <a:rPr lang="en-US" sz="4400" b="1" dirty="0" smtClean="0">
                <a:solidFill>
                  <a:schemeClr val="bg1"/>
                </a:solidFill>
              </a:rPr>
              <a:t> 1: VERVUILING</a:t>
            </a:r>
            <a:endParaRPr lang="nl-NL" sz="4400" b="1" dirty="0">
              <a:solidFill>
                <a:schemeClr val="bg1"/>
              </a:solidFill>
            </a:endParaRPr>
          </a:p>
        </p:txBody>
      </p:sp>
      <p:pic>
        <p:nvPicPr>
          <p:cNvPr id="7" name="Picture 6"/>
          <p:cNvPicPr>
            <a:picLocks noChangeAspect="1"/>
          </p:cNvPicPr>
          <p:nvPr/>
        </p:nvPicPr>
        <p:blipFill>
          <a:blip r:embed="rId4" cstate="print">
            <a:duotone>
              <a:schemeClr val="accent3">
                <a:shade val="45000"/>
                <a:satMod val="135000"/>
              </a:schemeClr>
              <a:prstClr val="white"/>
            </a:duotone>
            <a:extLst>
              <a:ext uri="{BEBA8EAE-BF5A-486C-A8C5-ECC9F3942E4B}">
                <a14:imgProps xmlns:a14="http://schemas.microsoft.com/office/drawing/2010/main">
                  <a14:imgLayer r:embed="rId5">
                    <a14:imgEffect>
                      <a14:backgroundRemoval t="9895" b="89895" l="2958" r="97206">
                        <a14:backgroundMark x1="35168" y1="44842" x2="55711" y2="42737"/>
                        <a14:backgroundMark x1="84881" y1="55579" x2="85210" y2="40842"/>
                        <a14:backgroundMark x1="18899" y1="44842" x2="26294" y2="55579"/>
                        <a14:backgroundMark x1="16187" y1="78526" x2="92605" y2="85474"/>
                        <a14:backgroundMark x1="88332" y1="21895" x2="25883" y2="12842"/>
                      </a14:backgroundRemoval>
                    </a14:imgEffect>
                  </a14:imgLayer>
                </a14:imgProps>
              </a:ext>
              <a:ext uri="{28A0092B-C50C-407E-A947-70E740481C1C}">
                <a14:useLocalDpi xmlns:a14="http://schemas.microsoft.com/office/drawing/2010/main" val="0"/>
              </a:ext>
            </a:extLst>
          </a:blip>
          <a:stretch>
            <a:fillRect/>
          </a:stretch>
        </p:blipFill>
        <p:spPr>
          <a:xfrm rot="20176467">
            <a:off x="5456487" y="927510"/>
            <a:ext cx="1644238" cy="641752"/>
          </a:xfrm>
          <a:prstGeom prst="rect">
            <a:avLst/>
          </a:prstGeom>
        </p:spPr>
      </p:pic>
      <p:sp>
        <p:nvSpPr>
          <p:cNvPr id="9" name="Flowchart: Extract 8">
            <a:hlinkClick r:id="" action="ppaction://hlinkshowjump?jump=nextslide"/>
          </p:cNvPr>
          <p:cNvSpPr/>
          <p:nvPr/>
        </p:nvSpPr>
        <p:spPr>
          <a:xfrm rot="5400000">
            <a:off x="11654260" y="6298604"/>
            <a:ext cx="382939" cy="509946"/>
          </a:xfrm>
          <a:prstGeom prst="flowChartExtra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nl-NL"/>
          </a:p>
        </p:txBody>
      </p:sp>
      <p:sp>
        <p:nvSpPr>
          <p:cNvPr id="10" name="Flowchart: Extract 9">
            <a:hlinkClick r:id="" action="ppaction://hlinkshowjump?jump=previousslide"/>
          </p:cNvPr>
          <p:cNvSpPr/>
          <p:nvPr/>
        </p:nvSpPr>
        <p:spPr>
          <a:xfrm rot="5400000" flipH="1" flipV="1">
            <a:off x="207693" y="6288167"/>
            <a:ext cx="382939" cy="509946"/>
          </a:xfrm>
          <a:prstGeom prst="flowChartExtra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9835975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l-NL"/>
          </a:p>
        </p:txBody>
      </p:sp>
      <p:pic>
        <p:nvPicPr>
          <p:cNvPr id="7" name="Content Placeholder 4"/>
          <p:cNvPicPr>
            <a:picLocks noChangeAspect="1"/>
          </p:cNvPicPr>
          <p:nvPr/>
        </p:nvPicPr>
        <p:blipFill rotWithShape="1">
          <a:blip r:embed="rId2" cstate="print">
            <a:extLst>
              <a:ext uri="{28A0092B-C50C-407E-A947-70E740481C1C}">
                <a14:useLocalDpi xmlns:a14="http://schemas.microsoft.com/office/drawing/2010/main" val="0"/>
              </a:ext>
            </a:extLst>
          </a:blip>
          <a:srcRect l="-152" t="41910" r="152" b="6999"/>
          <a:stretch/>
        </p:blipFill>
        <p:spPr>
          <a:xfrm>
            <a:off x="2006082" y="0"/>
            <a:ext cx="8166494" cy="6727372"/>
          </a:xfrm>
          <a:prstGeom prst="rect">
            <a:avLst/>
          </a:prstGeom>
          <a:effectLst>
            <a:outerShdw blurRad="50800" dist="38100" dir="2700000" algn="tl" rotWithShape="0">
              <a:prstClr val="black">
                <a:alpha val="40000"/>
              </a:prstClr>
            </a:outerShdw>
          </a:effectLst>
        </p:spPr>
      </p:pic>
      <p:sp>
        <p:nvSpPr>
          <p:cNvPr id="8" name="Flowchart: Extract 7">
            <a:hlinkClick r:id="" action="ppaction://hlinkshowjump?jump=nextslide"/>
          </p:cNvPr>
          <p:cNvSpPr/>
          <p:nvPr/>
        </p:nvSpPr>
        <p:spPr>
          <a:xfrm rot="5400000">
            <a:off x="11654260" y="6298604"/>
            <a:ext cx="382939" cy="509946"/>
          </a:xfrm>
          <a:prstGeom prst="flowChartExtra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nl-NL"/>
          </a:p>
        </p:txBody>
      </p:sp>
      <p:sp>
        <p:nvSpPr>
          <p:cNvPr id="9" name="Flowchart: Extract 8">
            <a:hlinkClick r:id="" action="ppaction://hlinkshowjump?jump=previousslide"/>
          </p:cNvPr>
          <p:cNvSpPr/>
          <p:nvPr/>
        </p:nvSpPr>
        <p:spPr>
          <a:xfrm rot="5400000" flipH="1" flipV="1">
            <a:off x="207693" y="6288167"/>
            <a:ext cx="382939" cy="509946"/>
          </a:xfrm>
          <a:prstGeom prst="flowChartExtra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nl-NL"/>
          </a:p>
        </p:txBody>
      </p:sp>
      <p:pic>
        <p:nvPicPr>
          <p:cNvPr id="10" name="Content Placeholder 9"/>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1226704">
            <a:off x="419444" y="4600203"/>
            <a:ext cx="1213467" cy="1113356"/>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99645748"/>
      </p:ext>
    </p:extLst>
  </p:cSld>
  <p:clrMapOvr>
    <a:masterClrMapping/>
  </p:clrMapOvr>
  <mc:AlternateContent xmlns:mc="http://schemas.openxmlformats.org/markup-compatibility/2006" xmlns:p14="http://schemas.microsoft.com/office/powerpoint/2010/main">
    <mc:Choice Requires="p14">
      <p:transition spd="slow" p14:dur="4000">
        <p:push dir="u"/>
      </p:transition>
    </mc:Choice>
    <mc:Fallback xmlns="">
      <p:transition spd="slow">
        <p:push dir="u"/>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Custom 5">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70AD47"/>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17349</TotalTime>
  <Words>1884</Words>
  <Application>Microsoft Office PowerPoint</Application>
  <PresentationFormat>Widescreen</PresentationFormat>
  <Paragraphs>218</Paragraphs>
  <Slides>24</Slides>
  <Notes>21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Calibri</vt:lpstr>
      <vt:lpstr>Calibri Light</vt:lpstr>
      <vt:lpstr>Helvetica</vt:lpstr>
      <vt:lpstr>Kristen ITC</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Greenpeace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Levende oceanen</dc:title>
  <dc:creator>Marije van Leeuwen</dc:creator>
  <cp:lastModifiedBy>Elize van Berkel</cp:lastModifiedBy>
  <cp:revision>348</cp:revision>
  <dcterms:created xsi:type="dcterms:W3CDTF">2015-03-10T09:37:13Z</dcterms:created>
  <dcterms:modified xsi:type="dcterms:W3CDTF">2017-05-04T13:25:44Z</dcterms:modified>
</cp:coreProperties>
</file>