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1"/>
  </p:notesMasterIdLst>
  <p:sldIdLst>
    <p:sldId id="256" r:id="rId3"/>
    <p:sldId id="260" r:id="rId4"/>
    <p:sldId id="381" r:id="rId5"/>
    <p:sldId id="340" r:id="rId6"/>
    <p:sldId id="349" r:id="rId7"/>
    <p:sldId id="350" r:id="rId8"/>
    <p:sldId id="331" r:id="rId9"/>
    <p:sldId id="332" r:id="rId10"/>
    <p:sldId id="319" r:id="rId11"/>
    <p:sldId id="321" r:id="rId12"/>
    <p:sldId id="390" r:id="rId13"/>
    <p:sldId id="322" r:id="rId14"/>
    <p:sldId id="323" r:id="rId15"/>
    <p:sldId id="391" r:id="rId16"/>
    <p:sldId id="388" r:id="rId17"/>
    <p:sldId id="372" r:id="rId18"/>
    <p:sldId id="373" r:id="rId19"/>
    <p:sldId id="392" r:id="rId20"/>
  </p:sldIdLst>
  <p:sldSz cx="9144000" cy="5143500" type="screen16x9"/>
  <p:notesSz cx="6858000" cy="9144000"/>
  <p:embeddedFontLst>
    <p:embeddedFont>
      <p:font typeface="Caveat" panose="020B0604020202020204" charset="0"/>
      <p:regular r:id="rId22"/>
      <p:bold r:id="rId23"/>
    </p:embeddedFont>
    <p:embeddedFont>
      <p:font typeface="Helvetica Neue"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FDAEF"/>
    <a:srgbClr val="E5EEF7"/>
    <a:srgbClr val="77ABDD"/>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87311" autoAdjust="0"/>
  </p:normalViewPr>
  <p:slideViewPr>
    <p:cSldViewPr snapToGrid="0">
      <p:cViewPr varScale="1">
        <p:scale>
          <a:sx n="78" d="100"/>
          <a:sy n="78" d="100"/>
        </p:scale>
        <p:origin x="21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395575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irect.com/science/article/pii/0141113687900286" TargetMode="External"/><Relationship Id="rId7" Type="http://schemas.openxmlformats.org/officeDocument/2006/relationships/hyperlink" Target="http://www.unep.org/regionalseas/marinelitter/publications/docs/plastic_ocean_report.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nature.com/nature/journal/v376/n6542/abs/376680a0.html" TargetMode="External"/><Relationship Id="rId5" Type="http://schemas.openxmlformats.org/officeDocument/2006/relationships/hyperlink" Target="http://rspb.royalsocietypublishing.org/content/284/1860/20171000" TargetMode="External"/><Relationship Id="rId4" Type="http://schemas.openxmlformats.org/officeDocument/2006/relationships/hyperlink" Target="http://advances.sciencemag.org/content/2/11/e160039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82c7bf39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482c7bf397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306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WHY DO ANIMALS MISTAKE PLASTIC FOR FOOD? Seabirds choose food through smell. Plastic can be mistaken for food because of the algae and bacteria that colonize it emitting a strong smell of </a:t>
            </a:r>
            <a:r>
              <a:rPr lang="en-US" dirty="0" err="1"/>
              <a:t>sulphur</a:t>
            </a:r>
            <a:r>
              <a:rPr lang="en-US" dirty="0"/>
              <a:t>. Seabirds associate this smell with food, so fall into “olfactory traps” that lead them to eat plastics instead of their prey. The smell of plastics also misleads fish: some schools of anchovies have remained indifferent to fragments of clean plastics, but have been attracted by </a:t>
            </a:r>
            <a:r>
              <a:rPr lang="en-US" dirty="0" err="1"/>
              <a:t>microplastics</a:t>
            </a:r>
            <a:r>
              <a:rPr lang="en-US" dirty="0"/>
              <a:t> that smell similar to the krill they eat. Sea turtles, meanwhile, choose their prey by sight – and jellyfish, plastic bags and balloons all look like food. Most young sea turtles spend a long period of life in the open sea, within the great systems of currents where dangerous ocean plastics are also concentrated. Today, half of all sea turtles have ingested some form of plastic</a:t>
            </a:r>
          </a:p>
          <a:p>
            <a:pPr marL="158750" indent="0">
              <a:buNone/>
            </a:pPr>
            <a:r>
              <a:rPr lang="en-US" sz="1100" b="0" i="0" u="none" strike="noStrike" cap="none" dirty="0">
                <a:solidFill>
                  <a:srgbClr val="000000"/>
                </a:solidFill>
                <a:effectLst/>
                <a:latin typeface="Arial"/>
                <a:ea typeface="Arial"/>
                <a:cs typeface="Arial"/>
                <a:sym typeface="Arial"/>
              </a:rPr>
              <a:t>https://www.wwf.se/source.php/1742861/Plastrapport-Medelhavet-2018.pdf</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Because plastic has something for everyone. It doesn’t just look like food, it smells, feels and even sounds like food. Our rubbish comes in such a range of shapes, sizes and </a:t>
            </a:r>
            <a:r>
              <a:rPr lang="en-US" sz="1100" b="0" i="0" u="none" strike="noStrike" cap="none" dirty="0" err="1">
                <a:solidFill>
                  <a:srgbClr val="000000"/>
                </a:solidFill>
                <a:effectLst/>
                <a:latin typeface="Arial"/>
                <a:ea typeface="Arial"/>
                <a:cs typeface="Arial"/>
                <a:sym typeface="Arial"/>
              </a:rPr>
              <a:t>colours</a:t>
            </a:r>
            <a:r>
              <a:rPr lang="en-US" sz="1100" b="0" i="0" u="none" strike="noStrike" cap="none" dirty="0">
                <a:solidFill>
                  <a:srgbClr val="000000"/>
                </a:solidFill>
                <a:effectLst/>
                <a:latin typeface="Arial"/>
                <a:ea typeface="Arial"/>
                <a:cs typeface="Arial"/>
                <a:sym typeface="Arial"/>
              </a:rPr>
              <a:t> that it appeals to a similarly diverse array of animals, and this is the problem. Schuyler recalls someone asking, “why don't we make all the plastics blue?”, seeing as experiments suggest this </a:t>
            </a:r>
            <a:r>
              <a:rPr lang="en-US" sz="1100" b="0" i="0" u="none" strike="noStrike" cap="none" dirty="0" err="1">
                <a:solidFill>
                  <a:srgbClr val="000000"/>
                </a:solidFill>
                <a:effectLst/>
                <a:latin typeface="Arial"/>
                <a:ea typeface="Arial"/>
                <a:cs typeface="Arial"/>
                <a:sym typeface="Arial"/>
              </a:rPr>
              <a:t>colour</a:t>
            </a:r>
            <a:r>
              <a:rPr lang="en-US" sz="1100" b="0" i="0" u="none" strike="noStrike" cap="none" dirty="0">
                <a:solidFill>
                  <a:srgbClr val="000000"/>
                </a:solidFill>
                <a:effectLst/>
                <a:latin typeface="Arial"/>
                <a:ea typeface="Arial"/>
                <a:cs typeface="Arial"/>
                <a:sym typeface="Arial"/>
              </a:rPr>
              <a:t> is less popular among turtles. But other </a:t>
            </a:r>
            <a:r>
              <a:rPr lang="en-US" sz="1100" b="0" i="0" u="sng" strike="noStrike" cap="none" dirty="0">
                <a:solidFill>
                  <a:srgbClr val="000000"/>
                </a:solidFill>
                <a:effectLst/>
                <a:latin typeface="Arial"/>
                <a:ea typeface="Arial"/>
                <a:cs typeface="Arial"/>
                <a:sym typeface="Arial"/>
                <a:hlinkClick r:id="rId3"/>
              </a:rPr>
              <a:t>studies have shown</a:t>
            </a:r>
            <a:r>
              <a:rPr lang="en-US" sz="1100" b="0" i="0" u="none" strike="noStrike" cap="none" dirty="0">
                <a:solidFill>
                  <a:srgbClr val="000000"/>
                </a:solidFill>
                <a:effectLst/>
                <a:latin typeface="Arial"/>
                <a:ea typeface="Arial"/>
                <a:cs typeface="Arial"/>
                <a:sym typeface="Arial"/>
              </a:rPr>
              <a:t> that for other species the opposite is true.</a:t>
            </a: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err="1">
                <a:solidFill>
                  <a:srgbClr val="000000"/>
                </a:solidFill>
                <a:effectLst/>
                <a:latin typeface="Arial"/>
                <a:ea typeface="Arial"/>
                <a:cs typeface="Arial"/>
                <a:sym typeface="Arial"/>
              </a:rPr>
              <a:t>savoca</a:t>
            </a:r>
            <a:r>
              <a:rPr lang="en-US" sz="1100" b="0" i="0" u="none" strike="noStrike" cap="none" dirty="0">
                <a:solidFill>
                  <a:srgbClr val="000000"/>
                </a:solidFill>
                <a:effectLst/>
                <a:latin typeface="Arial"/>
                <a:ea typeface="Arial"/>
                <a:cs typeface="Arial"/>
                <a:sym typeface="Arial"/>
              </a:rPr>
              <a:t> and his colleagues have conducted experiments suggesting that some species of </a:t>
            </a:r>
            <a:r>
              <a:rPr lang="en-US" sz="1100" b="0" i="0" u="sng" strike="noStrike" cap="none" dirty="0">
                <a:solidFill>
                  <a:srgbClr val="000000"/>
                </a:solidFill>
                <a:effectLst/>
                <a:latin typeface="Arial"/>
                <a:ea typeface="Arial"/>
                <a:cs typeface="Arial"/>
                <a:sym typeface="Arial"/>
                <a:hlinkClick r:id="rId4"/>
              </a:rPr>
              <a:t>seabirds</a:t>
            </a:r>
            <a:r>
              <a:rPr lang="en-US" sz="1100" b="0" i="0" u="none" strike="noStrike" cap="none" dirty="0">
                <a:solidFill>
                  <a:srgbClr val="000000"/>
                </a:solidFill>
                <a:effectLst/>
                <a:latin typeface="Arial"/>
                <a:ea typeface="Arial"/>
                <a:cs typeface="Arial"/>
                <a:sym typeface="Arial"/>
              </a:rPr>
              <a:t> and </a:t>
            </a:r>
            <a:r>
              <a:rPr lang="en-US" sz="1100" b="0" i="0" u="sng" strike="noStrike" cap="none" dirty="0">
                <a:solidFill>
                  <a:srgbClr val="000000"/>
                </a:solidFill>
                <a:effectLst/>
                <a:latin typeface="Arial"/>
                <a:ea typeface="Arial"/>
                <a:cs typeface="Arial"/>
                <a:sym typeface="Arial"/>
                <a:hlinkClick r:id="rId5"/>
              </a:rPr>
              <a:t>fish</a:t>
            </a:r>
            <a:r>
              <a:rPr lang="en-US" sz="1100" b="0" i="0" u="none" strike="noStrike" cap="none" dirty="0">
                <a:solidFill>
                  <a:srgbClr val="000000"/>
                </a:solidFill>
                <a:effectLst/>
                <a:latin typeface="Arial"/>
                <a:ea typeface="Arial"/>
                <a:cs typeface="Arial"/>
                <a:sym typeface="Arial"/>
              </a:rPr>
              <a:t> are attracted to plastic by its </a:t>
            </a:r>
            <a:r>
              <a:rPr lang="en-US" sz="1100" b="0" i="0" u="none" strike="noStrike" cap="none" dirty="0" err="1">
                <a:solidFill>
                  <a:srgbClr val="000000"/>
                </a:solidFill>
                <a:effectLst/>
                <a:latin typeface="Arial"/>
                <a:ea typeface="Arial"/>
                <a:cs typeface="Arial"/>
                <a:sym typeface="Arial"/>
              </a:rPr>
              <a:t>odour</a:t>
            </a:r>
            <a:r>
              <a:rPr lang="en-US" sz="1100" b="0" i="0" u="none" strike="noStrike" cap="none" dirty="0">
                <a:solidFill>
                  <a:srgbClr val="000000"/>
                </a:solidFill>
                <a:effectLst/>
                <a:latin typeface="Arial"/>
                <a:ea typeface="Arial"/>
                <a:cs typeface="Arial"/>
                <a:sym typeface="Arial"/>
              </a:rPr>
              <a:t>. Specifically, they implicated dimethyl sulfide (DMS), a compound </a:t>
            </a:r>
            <a:r>
              <a:rPr lang="en-US" sz="1100" b="0" i="0" u="sng" strike="noStrike" cap="none" dirty="0">
                <a:solidFill>
                  <a:srgbClr val="000000"/>
                </a:solidFill>
                <a:effectLst/>
                <a:latin typeface="Arial"/>
                <a:ea typeface="Arial"/>
                <a:cs typeface="Arial"/>
                <a:sym typeface="Arial"/>
                <a:hlinkClick r:id="rId6"/>
              </a:rPr>
              <a:t>known to attract foraging birds</a:t>
            </a:r>
            <a:r>
              <a:rPr lang="en-US" sz="1100" b="0" i="0" u="none" strike="noStrike" cap="none" dirty="0">
                <a:solidFill>
                  <a:srgbClr val="000000"/>
                </a:solidFill>
                <a:effectLst/>
                <a:latin typeface="Arial"/>
                <a:ea typeface="Arial"/>
                <a:cs typeface="Arial"/>
                <a:sym typeface="Arial"/>
              </a:rPr>
              <a:t>, as the chemical cue emanating from plastic. Essentially, algae grows on floating plastic, and when that algae is eaten by krill – a major marine food source – it releases DMS, attracting birds and fish that then munch on the plastic instead of the krill they came for.</a:t>
            </a:r>
          </a:p>
          <a:p>
            <a:r>
              <a:rPr lang="en-US" sz="1100" b="0" i="0" u="none" strike="noStrike" cap="none" dirty="0">
                <a:solidFill>
                  <a:srgbClr val="000000"/>
                </a:solidFill>
                <a:effectLst/>
                <a:latin typeface="Arial"/>
                <a:ea typeface="Arial"/>
                <a:cs typeface="Arial"/>
                <a:sym typeface="Arial"/>
              </a:rPr>
              <a:t>Even for vision, we can’t jump to conclusions when considering the appeal of plastic. Like humans, marine turtles rely primarily on their vision to search for food. However, they are also thought to possess the capacity to see UV light, making their vision quite different from our own.</a:t>
            </a:r>
          </a:p>
          <a:p>
            <a:pPr marL="158750" indent="0">
              <a:buNone/>
            </a:pPr>
            <a:r>
              <a:rPr lang="en-US" sz="1100" b="0" i="0" u="none" strike="noStrike" cap="none" dirty="0">
                <a:solidFill>
                  <a:srgbClr val="000000"/>
                </a:solidFill>
                <a:effectLst/>
                <a:latin typeface="Arial"/>
                <a:ea typeface="Arial"/>
                <a:cs typeface="Arial"/>
                <a:sym typeface="Arial"/>
              </a:rPr>
              <a:t>https://ourblueplanet.bbcearth.com/blog/?article=why-do-marine-animals-eat-plastic</a:t>
            </a:r>
          </a:p>
          <a:p>
            <a:pPr marL="158750" indent="0">
              <a:buNone/>
            </a:pPr>
            <a:endParaRPr lang="en-US" dirty="0"/>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As plastics flow around the oceans, they are mistaken for food items by </a:t>
            </a:r>
            <a:r>
              <a:rPr lang="en-US" sz="1100" b="0" i="0" u="none" strike="noStrike" cap="none" dirty="0">
                <a:solidFill>
                  <a:srgbClr val="000000"/>
                </a:solidFill>
                <a:effectLst/>
                <a:latin typeface="Arial"/>
                <a:ea typeface="Arial"/>
                <a:cs typeface="Arial"/>
                <a:sym typeface="Arial"/>
                <a:hlinkClick r:id="rId7"/>
              </a:rPr>
              <a:t>many marine animals ranging from tiny krill to the largest whales.</a:t>
            </a:r>
            <a:r>
              <a:rPr lang="en-US" sz="1100" b="0" i="0" u="none" strike="noStrike" cap="none" dirty="0">
                <a:solidFill>
                  <a:srgbClr val="000000"/>
                </a:solidFill>
                <a:effectLst/>
                <a:latin typeface="Arial"/>
                <a:ea typeface="Arial"/>
                <a:cs typeface="Arial"/>
                <a:sym typeface="Arial"/>
              </a:rPr>
              <a:t> It was recently found that </a:t>
            </a:r>
            <a:r>
              <a:rPr lang="en-US" sz="1100" b="0" i="0" u="none" strike="noStrike" cap="none" dirty="0">
                <a:solidFill>
                  <a:srgbClr val="000000"/>
                </a:solidFill>
                <a:effectLst/>
                <a:latin typeface="Arial"/>
                <a:ea typeface="Arial"/>
                <a:cs typeface="Arial"/>
                <a:sym typeface="Arial"/>
                <a:hlinkClick r:id="rId4"/>
              </a:rPr>
              <a:t>this is in part due to the algae growing on the plastics which release a </a:t>
            </a:r>
            <a:r>
              <a:rPr lang="en-US" sz="1100" b="0" i="0" u="none" strike="noStrike" cap="none" dirty="0" err="1">
                <a:solidFill>
                  <a:srgbClr val="000000"/>
                </a:solidFill>
                <a:effectLst/>
                <a:latin typeface="Arial"/>
                <a:ea typeface="Arial"/>
                <a:cs typeface="Arial"/>
                <a:sym typeface="Arial"/>
                <a:hlinkClick r:id="rId4"/>
              </a:rPr>
              <a:t>sulphurous</a:t>
            </a:r>
            <a:r>
              <a:rPr lang="en-US" sz="1100" b="0" i="0" u="none" strike="noStrike" cap="none" dirty="0">
                <a:solidFill>
                  <a:srgbClr val="000000"/>
                </a:solidFill>
                <a:effectLst/>
                <a:latin typeface="Arial"/>
                <a:ea typeface="Arial"/>
                <a:cs typeface="Arial"/>
                <a:sym typeface="Arial"/>
                <a:hlinkClick r:id="rId4"/>
              </a:rPr>
              <a:t> smell as they break down.</a:t>
            </a:r>
            <a:r>
              <a:rPr lang="en-US" sz="1100" b="0" i="0" u="none" strike="noStrike" cap="none" dirty="0">
                <a:solidFill>
                  <a:srgbClr val="000000"/>
                </a:solidFill>
                <a:effectLst/>
                <a:latin typeface="Arial"/>
                <a:ea typeface="Arial"/>
                <a:cs typeface="Arial"/>
                <a:sym typeface="Arial"/>
              </a:rPr>
              <a:t> Since these algae form the basis of all life in the oceans, animals have learned to link this smell to food as it attracts small shrimps like krill which attract small fish , which attract larger fish etc. Currently more than 200 animal species have been documented as consuming plastic pollution with for example </a:t>
            </a:r>
            <a:r>
              <a:rPr lang="en-US" sz="1100" b="0" i="0" u="none" strike="noStrike" cap="none" dirty="0">
                <a:solidFill>
                  <a:srgbClr val="000000"/>
                </a:solidFill>
                <a:effectLst/>
                <a:latin typeface="Arial"/>
                <a:ea typeface="Arial"/>
                <a:cs typeface="Arial"/>
                <a:sym typeface="Arial"/>
                <a:hlinkClick r:id="rId7"/>
              </a:rPr>
              <a:t>many turtle and seabird species </a:t>
            </a:r>
            <a:r>
              <a:rPr lang="en-US" sz="1100" b="0" i="0" u="none" strike="noStrike" cap="none" dirty="0">
                <a:solidFill>
                  <a:srgbClr val="000000"/>
                </a:solidFill>
                <a:effectLst/>
                <a:latin typeface="Arial"/>
                <a:ea typeface="Arial"/>
                <a:cs typeface="Arial"/>
                <a:sym typeface="Arial"/>
              </a:rPr>
              <a:t>as dramatic examples.</a:t>
            </a:r>
          </a:p>
          <a:p>
            <a:pPr marL="158750" indent="0">
              <a:buNone/>
            </a:pPr>
            <a:r>
              <a:rPr lang="nl-NL" dirty="0"/>
              <a:t>https://www.bytheoceanweunite.org/plastic-facts/</a:t>
            </a:r>
          </a:p>
        </p:txBody>
      </p:sp>
    </p:spTree>
    <p:extLst>
      <p:ext uri="{BB962C8B-B14F-4D97-AF65-F5344CB8AC3E}">
        <p14:creationId xmlns:p14="http://schemas.microsoft.com/office/powerpoint/2010/main" val="113179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lang="nl-NL" sz="1100" b="1" i="0" u="none" strike="noStrike" cap="none" dirty="0">
              <a:solidFill>
                <a:schemeClr val="tx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9665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82c7bf397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482c7bf397_2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US" sz="1100" b="1"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6942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nl-NL" dirty="0"/>
          </a:p>
        </p:txBody>
      </p:sp>
    </p:spTree>
    <p:extLst>
      <p:ext uri="{BB962C8B-B14F-4D97-AF65-F5344CB8AC3E}">
        <p14:creationId xmlns:p14="http://schemas.microsoft.com/office/powerpoint/2010/main" val="62899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00254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01621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82c7bf39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482c7bf397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5153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82c7bf3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482c7bf3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8625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82c7bf397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482c7bf397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44150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82c7bf39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482c7bf397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667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82c7bf397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482c7bf397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0362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82c7bf397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482c7bf397_2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6654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82c7bf397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482c7bf397_2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9012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82c7bf397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482c7bf397_2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9247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lang="nl-NL" sz="1100" b="1" i="0" u="none" strike="noStrike" cap="none" dirty="0">
              <a:solidFill>
                <a:schemeClr val="tx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42466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8" name="Google Shape;58;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9" name="Google Shape;5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2" name="Google Shape;6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6" name="Google Shape;6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0" name="Google Shape;70;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93" name="Google Shape;9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jp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 b="14597"/>
          <a:stretch/>
        </p:blipFill>
        <p:spPr>
          <a:xfrm>
            <a:off x="0" y="0"/>
            <a:ext cx="9144000" cy="5173580"/>
          </a:xfrm>
          <a:prstGeom prst="rect">
            <a:avLst/>
          </a:prstGeom>
        </p:spPr>
      </p:pic>
      <p:pic>
        <p:nvPicPr>
          <p:cNvPr id="5"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6" name="Title 1"/>
          <p:cNvSpPr txBox="1">
            <a:spLocks/>
          </p:cNvSpPr>
          <p:nvPr/>
        </p:nvSpPr>
        <p:spPr>
          <a:xfrm>
            <a:off x="2647318" y="265275"/>
            <a:ext cx="8520600" cy="2052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dirty="0">
                <a:solidFill>
                  <a:schemeClr val="bg1"/>
                </a:solidFill>
                <a:latin typeface="Caveat" panose="020B0604020202020204" charset="0"/>
              </a:rPr>
              <a:t>De </a:t>
            </a:r>
            <a:r>
              <a:rPr lang="en-US" sz="6600" dirty="0" err="1">
                <a:solidFill>
                  <a:schemeClr val="bg1"/>
                </a:solidFill>
                <a:latin typeface="Caveat" panose="020B0604020202020204" charset="0"/>
              </a:rPr>
              <a:t>grote</a:t>
            </a:r>
            <a:r>
              <a:rPr lang="en-US" sz="6600" dirty="0">
                <a:solidFill>
                  <a:schemeClr val="bg1"/>
                </a:solidFill>
                <a:latin typeface="Caveat" panose="020B0604020202020204" charset="0"/>
              </a:rPr>
              <a:t> </a:t>
            </a:r>
            <a:r>
              <a:rPr lang="en-US" sz="6600" dirty="0" err="1">
                <a:solidFill>
                  <a:schemeClr val="bg1"/>
                </a:solidFill>
                <a:latin typeface="Caveat" panose="020B0604020202020204" charset="0"/>
              </a:rPr>
              <a:t>plasticquiz</a:t>
            </a:r>
            <a:endParaRPr lang="nl-NL" sz="6600" dirty="0">
              <a:solidFill>
                <a:schemeClr val="bg1"/>
              </a:solidFill>
              <a:latin typeface="Caveat"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5"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85" y="1705585"/>
            <a:ext cx="3014073" cy="3007793"/>
          </a:xfrm>
          <a:prstGeom prst="rect">
            <a:avLst/>
          </a:prstGeom>
          <a:ln w="19050">
            <a:solidFill>
              <a:schemeClr val="bg1"/>
            </a:solidFill>
            <a:prstDash val="dash"/>
          </a:ln>
        </p:spPr>
      </p:pic>
      <p:pic>
        <p:nvPicPr>
          <p:cNvPr id="5126" name="Picture 6" descr="Image result for icon eye"/>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22385" y="3819277"/>
            <a:ext cx="970985" cy="970985"/>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92;p35"/>
          <p:cNvSpPr/>
          <p:nvPr/>
        </p:nvSpPr>
        <p:spPr>
          <a:xfrm>
            <a:off x="3910008" y="1770875"/>
            <a:ext cx="4995733" cy="1438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nl" sz="1400" b="1" i="0" u="none" strike="noStrike" cap="none" dirty="0">
              <a:solidFill>
                <a:schemeClr val="bg1"/>
              </a:solidFill>
              <a:latin typeface="Helvetica Neue"/>
              <a:ea typeface="Helvetica Neue"/>
              <a:cs typeface="Helvetica Neue"/>
              <a:sym typeface="Helvetica Neue"/>
            </a:endParaRPr>
          </a:p>
          <a:p>
            <a:r>
              <a:rPr lang="nl-NL" sz="1800" b="1" dirty="0">
                <a:solidFill>
                  <a:schemeClr val="bg1"/>
                </a:solidFill>
                <a:latin typeface="Helvetica Neue" panose="020B0604020202020204" charset="0"/>
              </a:rPr>
              <a:t>Zeedieren eten niet zomaar alles. </a:t>
            </a:r>
          </a:p>
          <a:p>
            <a:r>
              <a:rPr lang="nl-NL" sz="1800" b="1" dirty="0">
                <a:solidFill>
                  <a:schemeClr val="bg1"/>
                </a:solidFill>
                <a:latin typeface="Helvetica Neue" panose="020B0604020202020204" charset="0"/>
              </a:rPr>
              <a:t>Ze kiezen op zicht en reuk. </a:t>
            </a:r>
          </a:p>
          <a:p>
            <a:endParaRPr lang="nl-NL" sz="1800" b="1" dirty="0">
              <a:solidFill>
                <a:schemeClr val="bg1"/>
              </a:solidFill>
              <a:latin typeface="Helvetica Neue" panose="020B0604020202020204" charset="0"/>
            </a:endParaRPr>
          </a:p>
          <a:p>
            <a:r>
              <a:rPr lang="nl-NL" sz="1800" b="1" dirty="0">
                <a:solidFill>
                  <a:schemeClr val="bg1"/>
                </a:solidFill>
                <a:latin typeface="Helvetica Neue" panose="020B0604020202020204" charset="0"/>
              </a:rPr>
              <a:t>Zie jij wat de kwal is en wat de plastic zak?</a:t>
            </a:r>
          </a:p>
          <a:p>
            <a:endParaRPr lang="en-US" sz="1800" b="1" dirty="0">
              <a:solidFill>
                <a:schemeClr val="bg1"/>
              </a:solidFill>
              <a:latin typeface="Helvetica Neue" panose="020B0604020202020204" charset="0"/>
              <a:ea typeface="Helvetica Neue"/>
              <a:cs typeface="Helvetica Neue"/>
              <a:sym typeface="Helvetica Neue"/>
            </a:endParaRPr>
          </a:p>
          <a:p>
            <a:r>
              <a:rPr lang="nl-NL" sz="1800" b="1" i="0" u="none" strike="noStrike" cap="none" dirty="0">
                <a:solidFill>
                  <a:schemeClr val="bg1"/>
                </a:solidFill>
                <a:latin typeface="Helvetica Neue" panose="020B0604020202020204" charset="0"/>
                <a:ea typeface="Helvetica Neue"/>
                <a:cs typeface="Helvetica Neue"/>
                <a:sym typeface="Helvetica Neue"/>
              </a:rPr>
              <a:t>Hongerige </a:t>
            </a:r>
            <a:r>
              <a:rPr lang="nl-NL" sz="1800" b="1" dirty="0">
                <a:solidFill>
                  <a:schemeClr val="bg1"/>
                </a:solidFill>
                <a:latin typeface="Helvetica Neue" panose="020B0604020202020204" charset="0"/>
                <a:ea typeface="Helvetica Neue"/>
                <a:cs typeface="Helvetica Neue"/>
                <a:sym typeface="Helvetica Neue"/>
              </a:rPr>
              <a:t>z</a:t>
            </a:r>
            <a:r>
              <a:rPr lang="nl-NL" sz="1800" b="1" i="0" u="none" strike="noStrike" cap="none" dirty="0">
                <a:solidFill>
                  <a:schemeClr val="bg1"/>
                </a:solidFill>
                <a:latin typeface="Helvetica Neue" panose="020B0604020202020204" charset="0"/>
                <a:ea typeface="Helvetica Neue"/>
                <a:cs typeface="Helvetica Neue"/>
                <a:sym typeface="Helvetica Neue"/>
              </a:rPr>
              <a:t>eeschildpadden zien dit niet!</a:t>
            </a:r>
          </a:p>
          <a:p>
            <a:r>
              <a:rPr lang="nl-NL" sz="1800" b="1" dirty="0">
                <a:solidFill>
                  <a:schemeClr val="bg1"/>
                </a:solidFill>
                <a:latin typeface="Helvetica Neue" panose="020B0604020202020204" charset="0"/>
                <a:ea typeface="Helvetica Neue"/>
                <a:cs typeface="Helvetica Neue"/>
                <a:sym typeface="Helvetica Neue"/>
              </a:rPr>
              <a:t>1 op de 3 zeeschildpadden heeft plastic ingeslikt.</a:t>
            </a:r>
            <a:endParaRPr lang="nl-NL" sz="1400" b="1" i="0" u="none" strike="noStrike" cap="none" dirty="0">
              <a:solidFill>
                <a:schemeClr val="bg1"/>
              </a:solidFill>
              <a:latin typeface="Helvetica Neue"/>
              <a:ea typeface="Helvetica Neue"/>
              <a:cs typeface="Helvetica Neue"/>
              <a:sym typeface="Helvetica Neue"/>
            </a:endParaRPr>
          </a:p>
        </p:txBody>
      </p:sp>
      <p:sp>
        <p:nvSpPr>
          <p:cNvPr id="10" name="Google Shape;132;p29"/>
          <p:cNvSpPr txBox="1"/>
          <p:nvPr/>
        </p:nvSpPr>
        <p:spPr>
          <a:xfrm>
            <a:off x="2608726" y="447688"/>
            <a:ext cx="8775454" cy="89484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dirty="0">
                <a:solidFill>
                  <a:srgbClr val="FFFFFF"/>
                </a:solidFill>
                <a:latin typeface="Caveat"/>
                <a:ea typeface="Caveat"/>
                <a:cs typeface="Caveat"/>
                <a:sym typeface="Caveat"/>
              </a:rPr>
              <a:t>		    </a:t>
            </a:r>
            <a:r>
              <a:rPr lang="nl" sz="6000" b="0" i="0" u="none" strike="noStrike" cap="none" dirty="0">
                <a:solidFill>
                  <a:srgbClr val="FFFFFF"/>
                </a:solidFill>
                <a:latin typeface="Caveat"/>
                <a:ea typeface="Caveat"/>
                <a:cs typeface="Caveat"/>
                <a:sym typeface="Caveat"/>
              </a:rPr>
              <a:t>B. </a:t>
            </a:r>
            <a:r>
              <a:rPr lang="nl" sz="6000" dirty="0">
                <a:solidFill>
                  <a:srgbClr val="FFFFFF"/>
                </a:solidFill>
                <a:latin typeface="Caveat"/>
                <a:ea typeface="Caveat"/>
                <a:cs typeface="Caveat"/>
                <a:sym typeface="Caveat"/>
              </a:rPr>
              <a:t>Niet waar</a:t>
            </a:r>
            <a:endParaRPr sz="6000" b="0" i="0" u="none" strike="noStrike" cap="none" dirty="0">
              <a:solidFill>
                <a:srgbClr val="FFFFFF"/>
              </a:solidFill>
              <a:latin typeface="Caveat"/>
              <a:ea typeface="Caveat"/>
              <a:cs typeface="Caveat"/>
              <a:sym typeface="Caveat"/>
            </a:endParaRPr>
          </a:p>
        </p:txBody>
      </p:sp>
      <p:sp>
        <p:nvSpPr>
          <p:cNvPr id="11" name="Google Shape;133;p29"/>
          <p:cNvSpPr/>
          <p:nvPr/>
        </p:nvSpPr>
        <p:spPr>
          <a:xfrm>
            <a:off x="478166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7561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2" descr="Image result for dweilen met de kraan o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867" y="2079060"/>
            <a:ext cx="4474241" cy="2372704"/>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pic>
        <p:nvPicPr>
          <p:cNvPr id="8" name="Picture 4" descr="Related image"/>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11730" y="3654789"/>
            <a:ext cx="689484" cy="68948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92;p35"/>
          <p:cNvSpPr/>
          <p:nvPr/>
        </p:nvSpPr>
        <p:spPr>
          <a:xfrm>
            <a:off x="590689" y="370804"/>
            <a:ext cx="7581762" cy="1438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nl" sz="1400" b="1" i="0" u="none" strike="noStrike" cap="none" dirty="0">
              <a:solidFill>
                <a:schemeClr val="bg1"/>
              </a:solidFill>
              <a:latin typeface="Helvetica Neue"/>
              <a:ea typeface="Helvetica Neue"/>
              <a:cs typeface="Helvetica Neue"/>
              <a:sym typeface="Helvetica Neue"/>
            </a:endParaRPr>
          </a:p>
          <a:p>
            <a:r>
              <a:rPr lang="nl-NL" sz="1800" b="1" dirty="0">
                <a:solidFill>
                  <a:schemeClr val="bg1"/>
                </a:solidFill>
                <a:latin typeface="Helvetica Neue" panose="020B0604020202020204" charset="0"/>
              </a:rPr>
              <a:t>Zeevogels kiezen voedsel via geur. Algen geven een geur af wanneer ze worden gegeten door kleine garnalen. Zeevogels koppelen deze geur aan voedsel. Algen groeien ook op drijvend plastic, wat dus naar voedsel gaat ruiken. </a:t>
            </a:r>
          </a:p>
          <a:p>
            <a:endParaRPr lang="nl-NL" sz="1800" b="1" dirty="0">
              <a:solidFill>
                <a:schemeClr val="bg1"/>
              </a:solidFill>
              <a:latin typeface="Helvetica Neue" panose="020B0604020202020204" charset="0"/>
            </a:endParaRPr>
          </a:p>
          <a:p>
            <a:endParaRPr lang="nl-NL" sz="1400" b="1" i="0" u="none" strike="noStrike" cap="none" dirty="0">
              <a:solidFill>
                <a:schemeClr val="bg1"/>
              </a:solidFill>
              <a:latin typeface="Helvetica Neue" panose="020B0604020202020204" charset="0"/>
              <a:ea typeface="Helvetica Neue"/>
              <a:cs typeface="Helvetica Neue"/>
              <a:sym typeface="Helvetica Neue"/>
            </a:endParaRPr>
          </a:p>
        </p:txBody>
      </p:sp>
      <p:pic>
        <p:nvPicPr>
          <p:cNvPr id="11"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1315" r="11773"/>
          <a:stretch/>
        </p:blipFill>
        <p:spPr>
          <a:xfrm>
            <a:off x="5888813" y="1790693"/>
            <a:ext cx="1446662" cy="1445591"/>
          </a:xfrm>
          <a:prstGeom prst="ellipse">
            <a:avLst/>
          </a:prstGeom>
          <a:ln w="63500" cap="rnd">
            <a:noFill/>
          </a:ln>
          <a:effectLst/>
        </p:spPr>
      </p:pic>
      <p:pic>
        <p:nvPicPr>
          <p:cNvPr id="7" name="Picture 2" descr="Image result for vergrootglas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97928" flipV="1">
            <a:off x="5560418" y="2181929"/>
            <a:ext cx="3078854" cy="197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2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0"/>
          <p:cNvSpPr txBox="1"/>
          <p:nvPr/>
        </p:nvSpPr>
        <p:spPr>
          <a:xfrm>
            <a:off x="7466805" y="2724210"/>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chemeClr val="tx1"/>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46869" y="504230"/>
            <a:ext cx="5804204" cy="14793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nl-NL" sz="3200" b="1" dirty="0">
                <a:solidFill>
                  <a:schemeClr val="bg1"/>
                </a:solidFill>
                <a:latin typeface="Helvetica Neue" panose="020B0604020202020204" charset="0"/>
              </a:rPr>
              <a:t>6. We kunnen al het plastic uit de oceaan halen met technologie </a:t>
            </a:r>
            <a:endParaRPr sz="3000" b="1" i="0" u="none" strike="noStrike" cap="none" dirty="0">
              <a:solidFill>
                <a:schemeClr val="bg1"/>
              </a:solidFill>
              <a:latin typeface="Helvetica Neue" panose="020B0604020202020204" charset="0"/>
              <a:ea typeface="Helvetica Neue"/>
              <a:cs typeface="Helvetica Neue"/>
              <a:sym typeface="Helvetica Neue"/>
            </a:endParaRP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2" name="Group 11"/>
          <p:cNvGrpSpPr/>
          <p:nvPr/>
        </p:nvGrpSpPr>
        <p:grpSpPr>
          <a:xfrm>
            <a:off x="649753" y="2720950"/>
            <a:ext cx="5848800" cy="778500"/>
            <a:chOff x="649753" y="2720950"/>
            <a:chExt cx="5848800" cy="778500"/>
          </a:xfrm>
        </p:grpSpPr>
        <p:sp>
          <p:nvSpPr>
            <p:cNvPr id="13"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4"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1332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 name="Google Shape;249;p41"/>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pic>
        <p:nvPicPr>
          <p:cNvPr id="251"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11" name="Google Shape;192;p35"/>
          <p:cNvSpPr/>
          <p:nvPr/>
        </p:nvSpPr>
        <p:spPr>
          <a:xfrm>
            <a:off x="677800" y="2001111"/>
            <a:ext cx="4952485" cy="1438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NL" sz="2400" b="1" dirty="0">
                <a:solidFill>
                  <a:schemeClr val="bg1"/>
                </a:solidFill>
                <a:latin typeface="Helvetica Neue" panose="020B0604020202020204" charset="0"/>
                <a:ea typeface="Helvetica Neue"/>
                <a:cs typeface="Helvetica Neue"/>
                <a:sym typeface="Helvetica Neue"/>
              </a:rPr>
              <a:t>Bijna al het plastic dat in de oceaan terecht komt eindigt op de zeebodem. Maar 1 van de 100 stuks plastic drijft op of vlak onder het wateroppervlak. </a:t>
            </a:r>
          </a:p>
          <a:p>
            <a:pPr marL="0" marR="0" lvl="0" indent="0" algn="l" rtl="0">
              <a:lnSpc>
                <a:spcPct val="100000"/>
              </a:lnSpc>
              <a:spcBef>
                <a:spcPts val="0"/>
              </a:spcBef>
              <a:spcAft>
                <a:spcPts val="0"/>
              </a:spcAft>
              <a:buNone/>
            </a:pPr>
            <a:endParaRPr lang="nl-NL" sz="1600" b="1" dirty="0">
              <a:solidFill>
                <a:schemeClr val="bg1"/>
              </a:solidFill>
              <a:latin typeface="Helvetica Neue" panose="020B0604020202020204" charset="0"/>
              <a:ea typeface="Helvetica Neue"/>
              <a:cs typeface="Helvetica Neue"/>
              <a:sym typeface="Helvetica Neue"/>
            </a:endParaRPr>
          </a:p>
          <a:p>
            <a:pPr marL="0" marR="0" lvl="0" indent="0" algn="l" rtl="0">
              <a:lnSpc>
                <a:spcPct val="100000"/>
              </a:lnSpc>
              <a:spcBef>
                <a:spcPts val="0"/>
              </a:spcBef>
              <a:spcAft>
                <a:spcPts val="0"/>
              </a:spcAft>
              <a:buNone/>
            </a:pPr>
            <a:endParaRPr lang="en-US" sz="1600" b="1" dirty="0">
              <a:solidFill>
                <a:schemeClr val="bg1"/>
              </a:solidFill>
              <a:latin typeface="Helvetica Neue" panose="020B0604020202020204" charset="0"/>
              <a:ea typeface="Helvetica Neue"/>
              <a:cs typeface="Helvetica Neue"/>
              <a:sym typeface="Helvetica Neue"/>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525" y="2701019"/>
            <a:ext cx="2764375" cy="1842917"/>
          </a:xfrm>
          <a:prstGeom prst="rect">
            <a:avLst/>
          </a:prstGeom>
          <a:ln w="19050">
            <a:solidFill>
              <a:schemeClr val="bg1"/>
            </a:solidFill>
            <a:prstDash val="dash"/>
          </a:ln>
        </p:spPr>
      </p:pic>
      <p:grpSp>
        <p:nvGrpSpPr>
          <p:cNvPr id="12" name="Group 11"/>
          <p:cNvGrpSpPr/>
          <p:nvPr/>
        </p:nvGrpSpPr>
        <p:grpSpPr>
          <a:xfrm>
            <a:off x="-1487024" y="425952"/>
            <a:ext cx="8775454" cy="1106681"/>
            <a:chOff x="-1214345" y="650343"/>
            <a:chExt cx="5848800" cy="737598"/>
          </a:xfrm>
        </p:grpSpPr>
        <p:sp>
          <p:nvSpPr>
            <p:cNvPr id="13" name="Google Shape;132;p29"/>
            <p:cNvSpPr txBox="1"/>
            <p:nvPr/>
          </p:nvSpPr>
          <p:spPr>
            <a:xfrm>
              <a:off x="-1214345" y="664830"/>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dirty="0">
                  <a:solidFill>
                    <a:srgbClr val="FFFFFF"/>
                  </a:solidFill>
                  <a:latin typeface="Caveat"/>
                  <a:ea typeface="Caveat"/>
                  <a:cs typeface="Caveat"/>
                  <a:sym typeface="Caveat"/>
                </a:rPr>
                <a:t>		    </a:t>
              </a:r>
              <a:r>
                <a:rPr lang="nl" sz="6000" b="0" i="0" u="none" strike="noStrike" cap="none" dirty="0">
                  <a:solidFill>
                    <a:srgbClr val="FFFFFF"/>
                  </a:solidFill>
                  <a:latin typeface="Caveat"/>
                  <a:ea typeface="Caveat"/>
                  <a:cs typeface="Caveat"/>
                  <a:sym typeface="Caveat"/>
                </a:rPr>
                <a:t>B. </a:t>
              </a:r>
              <a:r>
                <a:rPr lang="nl" sz="6000" dirty="0">
                  <a:solidFill>
                    <a:srgbClr val="FFFFFF"/>
                  </a:solidFill>
                  <a:latin typeface="Caveat"/>
                  <a:ea typeface="Caveat"/>
                  <a:cs typeface="Caveat"/>
                  <a:sym typeface="Caveat"/>
                </a:rPr>
                <a:t>Niet waar</a:t>
              </a:r>
              <a:endParaRPr sz="6000" b="0" i="0" u="none" strike="noStrike" cap="none" dirty="0">
                <a:solidFill>
                  <a:srgbClr val="FFFFFF"/>
                </a:solidFill>
                <a:latin typeface="Caveat"/>
                <a:ea typeface="Caveat"/>
                <a:cs typeface="Caveat"/>
                <a:sym typeface="Caveat"/>
              </a:endParaRPr>
            </a:p>
          </p:txBody>
        </p:sp>
        <p:sp>
          <p:nvSpPr>
            <p:cNvPr id="14" name="Google Shape;133;p29"/>
            <p:cNvSpPr/>
            <p:nvPr/>
          </p:nvSpPr>
          <p:spPr>
            <a:xfrm>
              <a:off x="233910" y="650343"/>
              <a:ext cx="2542519" cy="737598"/>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7140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249;p41"/>
          <p:cNvPicPr preferRelativeResize="0"/>
          <p:nvPr/>
        </p:nvPicPr>
        <p:blipFill rotWithShape="1">
          <a:blip r:embed="rId2">
            <a:alphaModFix/>
          </a:blip>
          <a:srcRect/>
          <a:stretch/>
        </p:blipFill>
        <p:spPr>
          <a:xfrm rot="3651524">
            <a:off x="6487357" y="1265258"/>
            <a:ext cx="3925359" cy="2074958"/>
          </a:xfrm>
          <a:prstGeom prst="rect">
            <a:avLst/>
          </a:prstGeom>
          <a:noFill/>
          <a:ln>
            <a:noFill/>
          </a:ln>
        </p:spPr>
      </p:pic>
      <p:pic>
        <p:nvPicPr>
          <p:cNvPr id="6" name="Google Shape;251;p41"/>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7" name="Google Shape;192;p35"/>
          <p:cNvSpPr/>
          <p:nvPr/>
        </p:nvSpPr>
        <p:spPr>
          <a:xfrm>
            <a:off x="678638" y="613421"/>
            <a:ext cx="4952485" cy="1438607"/>
          </a:xfrm>
          <a:prstGeom prst="rect">
            <a:avLst/>
          </a:prstGeom>
          <a:noFill/>
          <a:ln>
            <a:noFill/>
          </a:ln>
        </p:spPr>
        <p:txBody>
          <a:bodyPr spcFirstLastPara="1" wrap="square" lIns="91425" tIns="45700" rIns="91425" bIns="45700" anchor="t" anchorCtr="0">
            <a:noAutofit/>
          </a:bodyPr>
          <a:lstStyle/>
          <a:p>
            <a:pPr lvl="0"/>
            <a:r>
              <a:rPr lang="en-US" sz="2400" b="1" dirty="0" err="1">
                <a:solidFill>
                  <a:schemeClr val="bg1"/>
                </a:solidFill>
                <a:latin typeface="Helvetica Neue" panose="020B0604020202020204" charset="0"/>
                <a:ea typeface="Helvetica Neue"/>
                <a:cs typeface="Helvetica Neue"/>
                <a:sym typeface="Helvetica Neue"/>
              </a:rPr>
              <a:t>Verder</a:t>
            </a:r>
            <a:r>
              <a:rPr lang="en-US" sz="2400" b="1" dirty="0">
                <a:solidFill>
                  <a:schemeClr val="bg1"/>
                </a:solidFill>
                <a:latin typeface="Helvetica Neue" panose="020B0604020202020204" charset="0"/>
                <a:ea typeface="Helvetica Neue"/>
                <a:cs typeface="Helvetica Neue"/>
                <a:sym typeface="Helvetica Neue"/>
              </a:rPr>
              <a:t> </a:t>
            </a:r>
            <a:r>
              <a:rPr lang="en-US" sz="2400" b="1" dirty="0" err="1">
                <a:solidFill>
                  <a:schemeClr val="bg1"/>
                </a:solidFill>
                <a:latin typeface="Helvetica Neue" panose="020B0604020202020204" charset="0"/>
                <a:ea typeface="Helvetica Neue"/>
                <a:cs typeface="Helvetica Neue"/>
                <a:sym typeface="Helvetica Neue"/>
              </a:rPr>
              <a:t>vallen</a:t>
            </a:r>
            <a:r>
              <a:rPr lang="en-US" sz="2400" b="1" dirty="0">
                <a:solidFill>
                  <a:schemeClr val="bg1"/>
                </a:solidFill>
                <a:latin typeface="Helvetica Neue" panose="020B0604020202020204" charset="0"/>
                <a:ea typeface="Helvetica Neue"/>
                <a:cs typeface="Helvetica Neue"/>
                <a:sym typeface="Helvetica Neue"/>
              </a:rPr>
              <a:t> </a:t>
            </a:r>
            <a:r>
              <a:rPr lang="en-US" sz="2400" b="1" dirty="0" err="1">
                <a:solidFill>
                  <a:schemeClr val="bg1"/>
                </a:solidFill>
                <a:latin typeface="Helvetica Neue" panose="020B0604020202020204" charset="0"/>
                <a:ea typeface="Helvetica Neue"/>
                <a:cs typeface="Helvetica Neue"/>
                <a:sym typeface="Helvetica Neue"/>
              </a:rPr>
              <a:t>grote</a:t>
            </a:r>
            <a:r>
              <a:rPr lang="en-US" sz="2400" b="1" dirty="0">
                <a:solidFill>
                  <a:schemeClr val="bg1"/>
                </a:solidFill>
                <a:latin typeface="Helvetica Neue" panose="020B0604020202020204" charset="0"/>
                <a:ea typeface="Helvetica Neue"/>
                <a:cs typeface="Helvetica Neue"/>
                <a:sym typeface="Helvetica Neue"/>
              </a:rPr>
              <a:t> </a:t>
            </a:r>
            <a:r>
              <a:rPr lang="en-US" sz="2400" b="1" dirty="0" err="1">
                <a:solidFill>
                  <a:schemeClr val="bg1"/>
                </a:solidFill>
                <a:latin typeface="Helvetica Neue" panose="020B0604020202020204" charset="0"/>
                <a:ea typeface="Helvetica Neue"/>
                <a:cs typeface="Helvetica Neue"/>
                <a:sym typeface="Helvetica Neue"/>
              </a:rPr>
              <a:t>stukken</a:t>
            </a:r>
            <a:r>
              <a:rPr lang="en-US" sz="2400" b="1" dirty="0">
                <a:solidFill>
                  <a:schemeClr val="bg1"/>
                </a:solidFill>
                <a:latin typeface="Helvetica Neue" panose="020B0604020202020204" charset="0"/>
                <a:ea typeface="Helvetica Neue"/>
                <a:cs typeface="Helvetica Neue"/>
                <a:sym typeface="Helvetica Neue"/>
              </a:rPr>
              <a:t> plastic </a:t>
            </a:r>
            <a:r>
              <a:rPr lang="en-US" sz="2400" b="1" dirty="0" err="1">
                <a:solidFill>
                  <a:schemeClr val="bg1"/>
                </a:solidFill>
                <a:latin typeface="Helvetica Neue" panose="020B0604020202020204" charset="0"/>
                <a:ea typeface="Helvetica Neue"/>
                <a:cs typeface="Helvetica Neue"/>
                <a:sym typeface="Helvetica Neue"/>
              </a:rPr>
              <a:t>uiteen</a:t>
            </a:r>
            <a:r>
              <a:rPr lang="en-US" sz="2400" b="1" dirty="0">
                <a:solidFill>
                  <a:schemeClr val="bg1"/>
                </a:solidFill>
                <a:latin typeface="Helvetica Neue" panose="020B0604020202020204" charset="0"/>
                <a:ea typeface="Helvetica Neue"/>
                <a:cs typeface="Helvetica Neue"/>
                <a:sym typeface="Helvetica Neue"/>
              </a:rPr>
              <a:t> in </a:t>
            </a:r>
            <a:r>
              <a:rPr lang="nl-NL" sz="2400" b="1" dirty="0">
                <a:solidFill>
                  <a:schemeClr val="bg1"/>
                </a:solidFill>
                <a:latin typeface="Helvetica Neue" panose="020B0604020202020204" charset="0"/>
                <a:ea typeface="Helvetica Neue"/>
                <a:cs typeface="Helvetica Neue"/>
                <a:sym typeface="Helvetica Neue"/>
              </a:rPr>
              <a:t>kleine stukjes. De plastic soep verandert dus eigenlijk in een soort bouillon.   </a:t>
            </a:r>
          </a:p>
          <a:p>
            <a:pPr lvl="0"/>
            <a:endParaRPr lang="nl-NL" sz="2400" b="1" dirty="0">
              <a:solidFill>
                <a:schemeClr val="bg1"/>
              </a:solidFill>
              <a:latin typeface="Helvetica Neue" panose="020B0604020202020204" charset="0"/>
              <a:ea typeface="Helvetica Neue"/>
              <a:cs typeface="Helvetica Neue"/>
              <a:sym typeface="Helvetica Neue"/>
            </a:endParaRPr>
          </a:p>
          <a:p>
            <a:pPr lvl="0"/>
            <a:r>
              <a:rPr lang="nl-NL" sz="2400" b="1" dirty="0">
                <a:solidFill>
                  <a:schemeClr val="bg1"/>
                </a:solidFill>
                <a:latin typeface="Helvetica Neue" panose="020B0604020202020204" charset="0"/>
                <a:ea typeface="Helvetica Neue"/>
                <a:cs typeface="Helvetica Neue"/>
                <a:sym typeface="Helvetica Neue"/>
              </a:rPr>
              <a:t>Alleen het verwijderen van drijvend plastic lost het probleem niet op. </a:t>
            </a:r>
            <a:endParaRPr lang="en-US" sz="2400" b="1" dirty="0">
              <a:solidFill>
                <a:schemeClr val="bg1"/>
              </a:solidFill>
              <a:latin typeface="Helvetica Neue" panose="020B0604020202020204" charset="0"/>
              <a:ea typeface="Helvetica Neue"/>
              <a:cs typeface="Helvetica Neue"/>
              <a:sym typeface="Helvetica Neue"/>
            </a:endParaRPr>
          </a:p>
        </p:txBody>
      </p:sp>
      <p:pic>
        <p:nvPicPr>
          <p:cNvPr id="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140" y="744575"/>
            <a:ext cx="2524901" cy="3721600"/>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5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0"/>
          <p:cNvSpPr txBox="1"/>
          <p:nvPr/>
        </p:nvSpPr>
        <p:spPr>
          <a:xfrm>
            <a:off x="7466805" y="2724210"/>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chemeClr val="tx1"/>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72406" y="495187"/>
            <a:ext cx="6015718" cy="1479300"/>
          </a:xfrm>
          <a:prstGeom prst="rect">
            <a:avLst/>
          </a:prstGeom>
          <a:noFill/>
          <a:ln>
            <a:noFill/>
          </a:ln>
        </p:spPr>
        <p:txBody>
          <a:bodyPr spcFirstLastPara="1" wrap="square" lIns="91425" tIns="91425" rIns="91425" bIns="91425" anchor="t" anchorCtr="0">
            <a:noAutofit/>
          </a:bodyPr>
          <a:lstStyle/>
          <a:p>
            <a:r>
              <a:rPr lang="nl-NL" sz="3200" b="1" dirty="0">
                <a:solidFill>
                  <a:schemeClr val="bg1"/>
                </a:solidFill>
                <a:latin typeface="Helvetica Neue" panose="020B0604020202020204" charset="0"/>
              </a:rPr>
              <a:t>7. </a:t>
            </a:r>
            <a:r>
              <a:rPr lang="nl-NL" sz="3200" b="1" dirty="0">
                <a:solidFill>
                  <a:schemeClr val="bg1"/>
                </a:solidFill>
              </a:rPr>
              <a:t>Ik denk dat voedselbedrijven het probleem kunnen oplossen </a:t>
            </a: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2" name="Group 11"/>
          <p:cNvGrpSpPr/>
          <p:nvPr/>
        </p:nvGrpSpPr>
        <p:grpSpPr>
          <a:xfrm>
            <a:off x="649753" y="2720950"/>
            <a:ext cx="5848800" cy="778500"/>
            <a:chOff x="649753" y="2720950"/>
            <a:chExt cx="5848800" cy="778500"/>
          </a:xfrm>
        </p:grpSpPr>
        <p:sp>
          <p:nvSpPr>
            <p:cNvPr id="13"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4"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300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400;p56"/>
          <p:cNvPicPr preferRelativeResize="0"/>
          <p:nvPr/>
        </p:nvPicPr>
        <p:blipFill>
          <a:blip r:embed="rId3">
            <a:alphaModFix/>
          </a:blip>
          <a:stretch>
            <a:fillRect/>
          </a:stretch>
        </p:blipFill>
        <p:spPr>
          <a:xfrm>
            <a:off x="685917" y="2103873"/>
            <a:ext cx="3814758" cy="2241865"/>
          </a:xfrm>
          <a:prstGeom prst="rect">
            <a:avLst/>
          </a:prstGeom>
          <a:noFill/>
          <a:ln w="19050">
            <a:solidFill>
              <a:schemeClr val="bg1"/>
            </a:solidFill>
            <a:prstDash val="dash"/>
          </a:ln>
        </p:spPr>
      </p:pic>
      <p:pic>
        <p:nvPicPr>
          <p:cNvPr id="15" name="Google Shape;129;p29"/>
          <p:cNvPicPr preferRelativeResize="0"/>
          <p:nvPr/>
        </p:nvPicPr>
        <p:blipFill rotWithShape="1">
          <a:blip r:embed="rId4">
            <a:alphaModFix/>
          </a:blip>
          <a:srcRect/>
          <a:stretch/>
        </p:blipFill>
        <p:spPr>
          <a:xfrm rot="3651524">
            <a:off x="6487356" y="1265258"/>
            <a:ext cx="3925359" cy="2074958"/>
          </a:xfrm>
          <a:prstGeom prst="rect">
            <a:avLst/>
          </a:prstGeom>
          <a:noFill/>
          <a:ln>
            <a:noFill/>
          </a:ln>
        </p:spPr>
      </p:pic>
      <p:pic>
        <p:nvPicPr>
          <p:cNvPr id="16" name="Google Shape;131;p29"/>
          <p:cNvPicPr preferRelativeResize="0"/>
          <p:nvPr/>
        </p:nvPicPr>
        <p:blipFill rotWithShape="1">
          <a:blip r:embed="rId5">
            <a:alphaModFix/>
          </a:blip>
          <a:srcRect l="29341" t="31753" r="7423" b="45542"/>
          <a:stretch/>
        </p:blipFill>
        <p:spPr>
          <a:xfrm>
            <a:off x="7337225" y="4635750"/>
            <a:ext cx="1569675" cy="338150"/>
          </a:xfrm>
          <a:prstGeom prst="rect">
            <a:avLst/>
          </a:prstGeom>
          <a:noFill/>
          <a:ln>
            <a:noFill/>
          </a:ln>
        </p:spPr>
      </p:pic>
      <p:pic>
        <p:nvPicPr>
          <p:cNvPr id="10" name="Google Shape;456;p62"/>
          <p:cNvPicPr preferRelativeResize="0"/>
          <p:nvPr/>
        </p:nvPicPr>
        <p:blipFill>
          <a:blip r:embed="rId6">
            <a:alphaModFix/>
          </a:blip>
          <a:stretch>
            <a:fillRect/>
          </a:stretch>
        </p:blipFill>
        <p:spPr>
          <a:xfrm>
            <a:off x="4745203" y="427587"/>
            <a:ext cx="3924057" cy="2242176"/>
          </a:xfrm>
          <a:prstGeom prst="rect">
            <a:avLst/>
          </a:prstGeom>
          <a:noFill/>
          <a:ln w="19050">
            <a:solidFill>
              <a:schemeClr val="bg1"/>
            </a:solidFill>
            <a:prstDash val="dash"/>
          </a:ln>
        </p:spPr>
      </p:pic>
      <p:sp>
        <p:nvSpPr>
          <p:cNvPr id="19" name="TextBox 18"/>
          <p:cNvSpPr txBox="1"/>
          <p:nvPr/>
        </p:nvSpPr>
        <p:spPr>
          <a:xfrm>
            <a:off x="4683297" y="3139170"/>
            <a:ext cx="3288632" cy="707886"/>
          </a:xfrm>
          <a:prstGeom prst="rect">
            <a:avLst/>
          </a:prstGeom>
          <a:noFill/>
        </p:spPr>
        <p:txBody>
          <a:bodyPr wrap="square" rtlCol="0">
            <a:spAutoFit/>
          </a:bodyPr>
          <a:lstStyle/>
          <a:p>
            <a:r>
              <a:rPr lang="en-US" sz="2000" b="1" dirty="0" err="1">
                <a:solidFill>
                  <a:schemeClr val="bg1"/>
                </a:solidFill>
                <a:latin typeface="Helvetica Neue" panose="020B0604020202020204" charset="0"/>
              </a:rPr>
              <a:t>Bedrijven</a:t>
            </a:r>
            <a:r>
              <a:rPr lang="en-US" sz="2000" b="1" dirty="0">
                <a:solidFill>
                  <a:schemeClr val="bg1"/>
                </a:solidFill>
                <a:latin typeface="Helvetica Neue" panose="020B0604020202020204" charset="0"/>
              </a:rPr>
              <a:t> </a:t>
            </a:r>
            <a:r>
              <a:rPr lang="en-US" sz="2000" b="1" dirty="0" err="1">
                <a:solidFill>
                  <a:schemeClr val="bg1"/>
                </a:solidFill>
                <a:latin typeface="Helvetica Neue" panose="020B0604020202020204" charset="0"/>
              </a:rPr>
              <a:t>kunnen</a:t>
            </a:r>
            <a:r>
              <a:rPr lang="en-US" sz="2000" b="1" dirty="0">
                <a:solidFill>
                  <a:schemeClr val="bg1"/>
                </a:solidFill>
                <a:latin typeface="Helvetica Neue" panose="020B0604020202020204" charset="0"/>
              </a:rPr>
              <a:t> minder plastic </a:t>
            </a:r>
            <a:r>
              <a:rPr lang="en-US" sz="2000" b="1" dirty="0" err="1">
                <a:solidFill>
                  <a:schemeClr val="bg1"/>
                </a:solidFill>
                <a:latin typeface="Helvetica Neue" panose="020B0604020202020204" charset="0"/>
              </a:rPr>
              <a:t>gebruiken</a:t>
            </a:r>
            <a:r>
              <a:rPr lang="en-US" sz="2000" b="1" dirty="0">
                <a:solidFill>
                  <a:schemeClr val="bg1"/>
                </a:solidFill>
                <a:latin typeface="Helvetica Neue" panose="020B0604020202020204" charset="0"/>
              </a:rPr>
              <a:t>. </a:t>
            </a:r>
          </a:p>
        </p:txBody>
      </p:sp>
      <p:sp>
        <p:nvSpPr>
          <p:cNvPr id="13" name="Google Shape;250;p41"/>
          <p:cNvSpPr txBox="1"/>
          <p:nvPr/>
        </p:nvSpPr>
        <p:spPr>
          <a:xfrm>
            <a:off x="178948" y="417638"/>
            <a:ext cx="3606884" cy="9646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nl" sz="6000" dirty="0">
                <a:solidFill>
                  <a:schemeClr val="bg1"/>
                </a:solidFill>
                <a:latin typeface="Caveat"/>
                <a:ea typeface="Caveat"/>
                <a:cs typeface="Caveat"/>
                <a:sym typeface="Caveat"/>
              </a:rPr>
              <a:t>A. W</a:t>
            </a:r>
            <a:r>
              <a:rPr lang="nl" sz="6000" b="0" i="0" u="none" strike="noStrike" cap="none" dirty="0">
                <a:solidFill>
                  <a:schemeClr val="bg1"/>
                </a:solidFill>
                <a:latin typeface="Caveat"/>
                <a:ea typeface="Caveat"/>
                <a:cs typeface="Caveat"/>
                <a:sym typeface="Caveat"/>
              </a:rPr>
              <a:t>aar</a:t>
            </a:r>
            <a:endParaRPr sz="6000" b="0" i="0" u="none" strike="noStrike" cap="none" dirty="0">
              <a:solidFill>
                <a:schemeClr val="bg1"/>
              </a:solidFill>
              <a:latin typeface="Caveat"/>
              <a:ea typeface="Caveat"/>
              <a:cs typeface="Caveat"/>
              <a:sym typeface="Caveat"/>
            </a:endParaRPr>
          </a:p>
        </p:txBody>
      </p:sp>
      <p:sp>
        <p:nvSpPr>
          <p:cNvPr id="17" name="Google Shape;133;p29"/>
          <p:cNvSpPr/>
          <p:nvPr/>
        </p:nvSpPr>
        <p:spPr>
          <a:xfrm>
            <a:off x="68591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6536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129;p29"/>
          <p:cNvPicPr preferRelativeResize="0"/>
          <p:nvPr/>
        </p:nvPicPr>
        <p:blipFill rotWithShape="1">
          <a:blip r:embed="rId3">
            <a:alphaModFix/>
          </a:blip>
          <a:srcRect/>
          <a:stretch/>
        </p:blipFill>
        <p:spPr>
          <a:xfrm rot="3651524">
            <a:off x="6487356" y="1265258"/>
            <a:ext cx="3925359" cy="2074958"/>
          </a:xfrm>
          <a:prstGeom prst="rect">
            <a:avLst/>
          </a:prstGeom>
          <a:noFill/>
          <a:ln>
            <a:noFill/>
          </a:ln>
        </p:spPr>
      </p:pic>
      <p:pic>
        <p:nvPicPr>
          <p:cNvPr id="6" name="Google Shape;131;p29"/>
          <p:cNvPicPr preferRelativeResize="0"/>
          <p:nvPr/>
        </p:nvPicPr>
        <p:blipFill rotWithShape="1">
          <a:blip r:embed="rId4">
            <a:alphaModFix/>
          </a:blip>
          <a:srcRect l="29341" t="31753" r="7423" b="45542"/>
          <a:stretch/>
        </p:blipFill>
        <p:spPr>
          <a:xfrm>
            <a:off x="7337225" y="4635750"/>
            <a:ext cx="1569675" cy="338150"/>
          </a:xfrm>
          <a:prstGeom prst="rect">
            <a:avLst/>
          </a:prstGeom>
          <a:noFill/>
          <a:ln>
            <a:noFill/>
          </a:ln>
        </p:spPr>
      </p:pic>
      <p:pic>
        <p:nvPicPr>
          <p:cNvPr id="7" name="Google Shape;419;p58"/>
          <p:cNvPicPr preferRelativeResize="0"/>
          <p:nvPr/>
        </p:nvPicPr>
        <p:blipFill>
          <a:blip r:embed="rId5">
            <a:alphaModFix/>
          </a:blip>
          <a:stretch>
            <a:fillRect/>
          </a:stretch>
        </p:blipFill>
        <p:spPr>
          <a:xfrm>
            <a:off x="3588429" y="1641886"/>
            <a:ext cx="2343598" cy="3124798"/>
          </a:xfrm>
          <a:prstGeom prst="rect">
            <a:avLst/>
          </a:prstGeom>
          <a:noFill/>
          <a:ln w="19050">
            <a:solidFill>
              <a:srgbClr val="FFFFFF"/>
            </a:solidFill>
            <a:prstDash val="dash"/>
          </a:ln>
        </p:spPr>
      </p:pic>
      <p:pic>
        <p:nvPicPr>
          <p:cNvPr id="8" name="Google Shape;438;p60"/>
          <p:cNvPicPr preferRelativeResize="0"/>
          <p:nvPr/>
        </p:nvPicPr>
        <p:blipFill>
          <a:blip r:embed="rId6">
            <a:alphaModFix/>
          </a:blip>
          <a:stretch>
            <a:fillRect/>
          </a:stretch>
        </p:blipFill>
        <p:spPr>
          <a:xfrm>
            <a:off x="797027" y="1641886"/>
            <a:ext cx="2343598" cy="3124798"/>
          </a:xfrm>
          <a:prstGeom prst="rect">
            <a:avLst/>
          </a:prstGeom>
          <a:noFill/>
          <a:ln w="19050">
            <a:solidFill>
              <a:schemeClr val="bg1"/>
            </a:solidFill>
            <a:prstDash val="dash"/>
          </a:ln>
        </p:spPr>
      </p:pic>
      <p:sp>
        <p:nvSpPr>
          <p:cNvPr id="9" name="TextBox 8"/>
          <p:cNvSpPr txBox="1"/>
          <p:nvPr/>
        </p:nvSpPr>
        <p:spPr>
          <a:xfrm>
            <a:off x="685405" y="615302"/>
            <a:ext cx="6809765" cy="707886"/>
          </a:xfrm>
          <a:prstGeom prst="rect">
            <a:avLst/>
          </a:prstGeom>
          <a:noFill/>
        </p:spPr>
        <p:txBody>
          <a:bodyPr wrap="square" rtlCol="0">
            <a:spAutoFit/>
          </a:bodyPr>
          <a:lstStyle/>
          <a:p>
            <a:r>
              <a:rPr lang="nl-NL" sz="2000" b="1" dirty="0">
                <a:solidFill>
                  <a:schemeClr val="bg1"/>
                </a:solidFill>
                <a:latin typeface="Helvetica Neue" panose="020B0604020202020204" charset="0"/>
              </a:rPr>
              <a:t>Bijvoorbeeld door </a:t>
            </a:r>
            <a:r>
              <a:rPr lang="nl-NL" sz="2000" b="1" dirty="0" err="1">
                <a:solidFill>
                  <a:schemeClr val="bg1"/>
                </a:solidFill>
                <a:latin typeface="Helvetica Neue" panose="020B0604020202020204" charset="0"/>
              </a:rPr>
              <a:t>hervulbare</a:t>
            </a:r>
            <a:r>
              <a:rPr lang="nl-NL" sz="2000" b="1" dirty="0">
                <a:solidFill>
                  <a:schemeClr val="bg1"/>
                </a:solidFill>
                <a:latin typeface="Helvetica Neue" panose="020B0604020202020204" charset="0"/>
              </a:rPr>
              <a:t> </a:t>
            </a:r>
          </a:p>
          <a:p>
            <a:r>
              <a:rPr lang="nl-NL" sz="2000" b="1" dirty="0">
                <a:solidFill>
                  <a:schemeClr val="bg1"/>
                </a:solidFill>
                <a:latin typeface="Helvetica Neue" panose="020B0604020202020204" charset="0"/>
              </a:rPr>
              <a:t>of herbruikbare verpakkingen maken. </a:t>
            </a:r>
          </a:p>
        </p:txBody>
      </p:sp>
      <p:pic>
        <p:nvPicPr>
          <p:cNvPr id="10" name="Google Shape;418;p58"/>
          <p:cNvPicPr preferRelativeResize="0"/>
          <p:nvPr/>
        </p:nvPicPr>
        <p:blipFill>
          <a:blip r:embed="rId7">
            <a:alphaModFix/>
          </a:blip>
          <a:stretch>
            <a:fillRect/>
          </a:stretch>
        </p:blipFill>
        <p:spPr>
          <a:xfrm>
            <a:off x="6379831" y="785762"/>
            <a:ext cx="2352627" cy="3548225"/>
          </a:xfrm>
          <a:prstGeom prst="rect">
            <a:avLst/>
          </a:prstGeom>
          <a:noFill/>
          <a:ln w="19050">
            <a:solidFill>
              <a:schemeClr val="bg1"/>
            </a:solidFill>
            <a:prstDash val="dash"/>
          </a:ln>
        </p:spPr>
      </p:pic>
    </p:spTree>
    <p:extLst>
      <p:ext uri="{BB962C8B-B14F-4D97-AF65-F5344CB8AC3E}">
        <p14:creationId xmlns:p14="http://schemas.microsoft.com/office/powerpoint/2010/main" val="3059007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73580"/>
          </a:xfrm>
          <a:prstGeom prst="rect">
            <a:avLst/>
          </a:prstGeom>
        </p:spPr>
      </p:pic>
      <p:pic>
        <p:nvPicPr>
          <p:cNvPr id="5"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6" name="Title 1"/>
          <p:cNvSpPr txBox="1">
            <a:spLocks/>
          </p:cNvSpPr>
          <p:nvPr/>
        </p:nvSpPr>
        <p:spPr>
          <a:xfrm>
            <a:off x="1178780" y="398640"/>
            <a:ext cx="8520600" cy="2052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dirty="0">
                <a:solidFill>
                  <a:schemeClr val="bg1"/>
                </a:solidFill>
                <a:latin typeface="Caveat" panose="020B0604020202020204" charset="0"/>
              </a:rPr>
              <a:t>www.plasticmonster.nl</a:t>
            </a:r>
            <a:endParaRPr lang="nl-NL" sz="6600" dirty="0">
              <a:solidFill>
                <a:schemeClr val="bg1"/>
              </a:solidFill>
              <a:latin typeface="Caveat" panose="020B0604020202020204" charset="0"/>
            </a:endParaRPr>
          </a:p>
        </p:txBody>
      </p:sp>
    </p:spTree>
    <p:extLst>
      <p:ext uri="{BB962C8B-B14F-4D97-AF65-F5344CB8AC3E}">
        <p14:creationId xmlns:p14="http://schemas.microsoft.com/office/powerpoint/2010/main" val="2876256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9"/>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29"/>
          <p:cNvPicPr preferRelativeResize="0"/>
          <p:nvPr/>
        </p:nvPicPr>
        <p:blipFill rotWithShape="1">
          <a:blip r:embed="rId4">
            <a:alphaModFix/>
          </a:blip>
          <a:srcRect/>
          <a:stretch/>
        </p:blipFill>
        <p:spPr>
          <a:xfrm rot="3651524">
            <a:off x="6487356" y="1265258"/>
            <a:ext cx="3925359" cy="2074958"/>
          </a:xfrm>
          <a:prstGeom prst="rect">
            <a:avLst/>
          </a:prstGeom>
          <a:noFill/>
          <a:ln>
            <a:noFill/>
          </a:ln>
        </p:spPr>
      </p:pic>
      <p:sp>
        <p:nvSpPr>
          <p:cNvPr id="130" name="Google Shape;130;p29"/>
          <p:cNvSpPr txBox="1"/>
          <p:nvPr/>
        </p:nvSpPr>
        <p:spPr>
          <a:xfrm>
            <a:off x="568699" y="517075"/>
            <a:ext cx="5422667" cy="15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dirty="0">
                <a:solidFill>
                  <a:srgbClr val="FFFFFF"/>
                </a:solidFill>
                <a:latin typeface="Helvetica Neue"/>
                <a:ea typeface="Helvetica Neue"/>
                <a:cs typeface="Helvetica Neue"/>
                <a:sym typeface="Helvetica Neue"/>
              </a:rPr>
              <a:t>1. Ik heb vandaag al meer dan 10 dingen van of in plastic in mijn handen gehad </a:t>
            </a:r>
            <a:endParaRPr sz="3000" b="1" i="0" u="none" strike="noStrike" cap="none" dirty="0">
              <a:solidFill>
                <a:srgbClr val="FFFFFF"/>
              </a:solidFill>
              <a:latin typeface="Helvetica Neue"/>
              <a:ea typeface="Helvetica Neue"/>
              <a:cs typeface="Helvetica Neue"/>
              <a:sym typeface="Helvetica Neue"/>
            </a:endParaRPr>
          </a:p>
        </p:txBody>
      </p:sp>
      <p:pic>
        <p:nvPicPr>
          <p:cNvPr id="131" name="Google Shape;131;p29"/>
          <p:cNvPicPr preferRelativeResize="0"/>
          <p:nvPr/>
        </p:nvPicPr>
        <p:blipFill rotWithShape="1">
          <a:blip r:embed="rId5">
            <a:alphaModFix/>
          </a:blip>
          <a:srcRect l="29341" t="31753" r="7423" b="45542"/>
          <a:stretch/>
        </p:blipFill>
        <p:spPr>
          <a:xfrm>
            <a:off x="7337225" y="4635750"/>
            <a:ext cx="1569675" cy="338150"/>
          </a:xfrm>
          <a:prstGeom prst="rect">
            <a:avLst/>
          </a:prstGeom>
          <a:noFill/>
          <a:ln>
            <a:noFill/>
          </a:ln>
        </p:spPr>
      </p:pic>
      <p:sp>
        <p:nvSpPr>
          <p:cNvPr id="132" name="Google Shape;132;p29"/>
          <p:cNvSpPr txBox="1"/>
          <p:nvPr/>
        </p:nvSpPr>
        <p:spPr>
          <a:xfrm>
            <a:off x="1647550" y="5647717"/>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33" name="Google Shape;133;p29"/>
          <p:cNvSpPr/>
          <p:nvPr/>
        </p:nvSpPr>
        <p:spPr>
          <a:xfrm>
            <a:off x="4768126" y="5505475"/>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33;p29"/>
          <p:cNvSpPr/>
          <p:nvPr/>
        </p:nvSpPr>
        <p:spPr>
          <a:xfrm>
            <a:off x="1506570" y="5505475"/>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roup 10"/>
          <p:cNvGrpSpPr/>
          <p:nvPr/>
        </p:nvGrpSpPr>
        <p:grpSpPr>
          <a:xfrm>
            <a:off x="649753" y="2720950"/>
            <a:ext cx="5848800" cy="778500"/>
            <a:chOff x="649753" y="2720950"/>
            <a:chExt cx="5848800" cy="778500"/>
          </a:xfrm>
        </p:grpSpPr>
        <p:sp>
          <p:nvSpPr>
            <p:cNvPr id="12"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3"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0"/>
          <p:cNvSpPr txBox="1">
            <a:spLocks noGrp="1"/>
          </p:cNvSpPr>
          <p:nvPr>
            <p:ph type="title"/>
          </p:nvPr>
        </p:nvSpPr>
        <p:spPr>
          <a:xfrm>
            <a:off x="393588" y="2273682"/>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a:p>
        </p:txBody>
      </p:sp>
      <p:pic>
        <p:nvPicPr>
          <p:cNvPr id="140" name="Google Shape;140;p30"/>
          <p:cNvPicPr preferRelativeResize="0"/>
          <p:nvPr/>
        </p:nvPicPr>
        <p:blipFill rotWithShape="1">
          <a:blip r:embed="rId3">
            <a:alphaModFix/>
          </a:blip>
          <a:srcRect t="14927" r="6871" b="5243"/>
          <a:stretch/>
        </p:blipFill>
        <p:spPr>
          <a:xfrm>
            <a:off x="4262" y="0"/>
            <a:ext cx="9139738" cy="5219700"/>
          </a:xfrm>
          <a:prstGeom prst="rect">
            <a:avLst/>
          </a:prstGeom>
          <a:noFill/>
          <a:ln>
            <a:noFill/>
          </a:ln>
        </p:spPr>
      </p:pic>
      <p:pic>
        <p:nvPicPr>
          <p:cNvPr id="142" name="Google Shape;142;p30"/>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2" name="Rectangle 1"/>
          <p:cNvSpPr/>
          <p:nvPr/>
        </p:nvSpPr>
        <p:spPr>
          <a:xfrm>
            <a:off x="668742" y="518617"/>
            <a:ext cx="7833246" cy="3836615"/>
          </a:xfrm>
          <a:prstGeom prst="rect">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4" descr="Image result for sneakers"/>
          <p:cNvPicPr>
            <a:picLocks noChangeAspect="1" noChangeArrowheads="1"/>
          </p:cNvPicPr>
          <p:nvPr/>
        </p:nvPicPr>
        <p:blipFill rotWithShape="1">
          <a:blip r:embed="rId5">
            <a:extLst>
              <a:ext uri="{28A0092B-C50C-407E-A947-70E740481C1C}">
                <a14:useLocalDpi xmlns:a14="http://schemas.microsoft.com/office/drawing/2010/main" val="0"/>
              </a:ext>
            </a:extLst>
          </a:blip>
          <a:srcRect b="9406"/>
          <a:stretch/>
        </p:blipFill>
        <p:spPr bwMode="auto">
          <a:xfrm>
            <a:off x="6109318" y="2786932"/>
            <a:ext cx="2260350" cy="15357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78" y="2379374"/>
            <a:ext cx="2181498" cy="145168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polyester sportshirt ki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093" y="685827"/>
            <a:ext cx="1434847" cy="206693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t="42000" b="42333"/>
          <a:stretch/>
        </p:blipFill>
        <p:spPr bwMode="auto">
          <a:xfrm rot="312420">
            <a:off x="2241351" y="3730289"/>
            <a:ext cx="2228850" cy="349187"/>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417" y="737681"/>
            <a:ext cx="1296727" cy="1439367"/>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Image result for haarborste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3124" y="671582"/>
            <a:ext cx="1751691" cy="1751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achterkant van mobie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5583" y="2174347"/>
            <a:ext cx="764051" cy="14525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ntroller playstation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4860" y="731296"/>
            <a:ext cx="1467342" cy="13544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hampoo 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2093" y="1409214"/>
            <a:ext cx="1569353" cy="15693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78839" y="553015"/>
            <a:ext cx="4458584" cy="369332"/>
          </a:xfrm>
          <a:prstGeom prst="rect">
            <a:avLst/>
          </a:prstGeom>
          <a:noFill/>
        </p:spPr>
        <p:txBody>
          <a:bodyPr wrap="square" rtlCol="0">
            <a:spAutoFit/>
          </a:bodyPr>
          <a:lstStyle/>
          <a:p>
            <a:r>
              <a:rPr lang="nl-NL" sz="1800" b="1" dirty="0">
                <a:solidFill>
                  <a:schemeClr val="tx1"/>
                </a:solidFill>
                <a:latin typeface="Helvetica Neue" panose="020B0604020202020204" charset="0"/>
              </a:rPr>
              <a:t>Waarschijnlijk is dit waar…</a:t>
            </a:r>
          </a:p>
        </p:txBody>
      </p:sp>
    </p:spTree>
    <p:extLst>
      <p:ext uri="{BB962C8B-B14F-4D97-AF65-F5344CB8AC3E}">
        <p14:creationId xmlns:p14="http://schemas.microsoft.com/office/powerpoint/2010/main" val="331601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42"/>
          <p:cNvSpPr txBox="1"/>
          <p:nvPr/>
        </p:nvSpPr>
        <p:spPr>
          <a:xfrm>
            <a:off x="568700" y="517075"/>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dirty="0">
                <a:solidFill>
                  <a:srgbClr val="FFFFFF"/>
                </a:solidFill>
                <a:latin typeface="Helvetica Neue"/>
                <a:ea typeface="Helvetica Neue"/>
                <a:cs typeface="Helvetica Neue"/>
                <a:sym typeface="Helvetica Neue"/>
              </a:rPr>
              <a:t>2. Deze lepel is gemaakt van aardolie</a:t>
            </a:r>
            <a:endParaRPr sz="3000" b="1" i="0" u="none" strike="noStrike" cap="none" dirty="0">
              <a:solidFill>
                <a:srgbClr val="FFFFFF"/>
              </a:solidFill>
              <a:latin typeface="Helvetica Neue"/>
              <a:ea typeface="Helvetica Neue"/>
              <a:cs typeface="Helvetica Neue"/>
              <a:sym typeface="Helvetica Neue"/>
            </a:endParaRPr>
          </a:p>
        </p:txBody>
      </p:sp>
      <p:pic>
        <p:nvPicPr>
          <p:cNvPr id="260" name="Google Shape;260;p42"/>
          <p:cNvPicPr preferRelativeResize="0"/>
          <p:nvPr/>
        </p:nvPicPr>
        <p:blipFill rotWithShape="1">
          <a:blip r:embed="rId3">
            <a:alphaModFix/>
          </a:blip>
          <a:srcRect l="29341" t="31753" r="7423" b="45542"/>
          <a:stretch/>
        </p:blipFill>
        <p:spPr>
          <a:xfrm>
            <a:off x="7337225" y="4635750"/>
            <a:ext cx="1569675" cy="338150"/>
          </a:xfrm>
          <a:prstGeom prst="rect">
            <a:avLst/>
          </a:prstGeom>
          <a:noFill/>
          <a:ln>
            <a:noFill/>
          </a:ln>
        </p:spPr>
      </p:pic>
      <p:pic>
        <p:nvPicPr>
          <p:cNvPr id="261" name="Google Shape;261;p42"/>
          <p:cNvPicPr preferRelativeResize="0"/>
          <p:nvPr/>
        </p:nvPicPr>
        <p:blipFill>
          <a:blip r:embed="rId4">
            <a:alphaModFix/>
          </a:blip>
          <a:stretch>
            <a:fillRect/>
          </a:stretch>
        </p:blipFill>
        <p:spPr>
          <a:xfrm>
            <a:off x="3568110" y="-576322"/>
            <a:ext cx="4704347" cy="4704347"/>
          </a:xfrm>
          <a:prstGeom prst="rect">
            <a:avLst/>
          </a:prstGeom>
          <a:noFill/>
          <a:ln>
            <a:noFill/>
          </a:ln>
        </p:spPr>
      </p:pic>
      <p:grpSp>
        <p:nvGrpSpPr>
          <p:cNvPr id="18" name="Group 17"/>
          <p:cNvGrpSpPr/>
          <p:nvPr/>
        </p:nvGrpSpPr>
        <p:grpSpPr>
          <a:xfrm>
            <a:off x="649753" y="3515031"/>
            <a:ext cx="5848800" cy="778500"/>
            <a:chOff x="649753" y="2720950"/>
            <a:chExt cx="5848800" cy="778500"/>
          </a:xfrm>
        </p:grpSpPr>
        <p:sp>
          <p:nvSpPr>
            <p:cNvPr id="19"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20"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133;p29"/>
          <p:cNvSpPr/>
          <p:nvPr/>
        </p:nvSpPr>
        <p:spPr>
          <a:xfrm>
            <a:off x="3782066" y="3515031"/>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985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 name="Google Shape;218;p38"/>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sp>
        <p:nvSpPr>
          <p:cNvPr id="219" name="Google Shape;219;p38"/>
          <p:cNvSpPr txBox="1"/>
          <p:nvPr/>
        </p:nvSpPr>
        <p:spPr>
          <a:xfrm>
            <a:off x="568700" y="517075"/>
            <a:ext cx="5158333"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3000" b="1" dirty="0">
                <a:solidFill>
                  <a:schemeClr val="lt1"/>
                </a:solidFill>
                <a:latin typeface="Helvetica Neue"/>
                <a:ea typeface="Helvetica Neue"/>
                <a:cs typeface="Helvetica Neue"/>
                <a:sym typeface="Helvetica Neue"/>
              </a:rPr>
              <a:t>3</a:t>
            </a:r>
            <a:r>
              <a:rPr lang="nl" sz="3000" b="1" i="0" u="none" strike="noStrike" cap="none" dirty="0">
                <a:solidFill>
                  <a:schemeClr val="lt1"/>
                </a:solidFill>
                <a:latin typeface="Helvetica Neue"/>
                <a:ea typeface="Helvetica Neue"/>
                <a:cs typeface="Helvetica Neue"/>
                <a:sym typeface="Helvetica Neue"/>
              </a:rPr>
              <a:t>. Het duurt langer dan 400 jaar voordat een plastic flesje vergaat</a:t>
            </a:r>
            <a:endParaRPr sz="3000" b="1" i="0" u="none" strike="noStrike" cap="none" dirty="0">
              <a:solidFill>
                <a:srgbClr val="FFFFFF"/>
              </a:solidFill>
              <a:latin typeface="Helvetica Neue"/>
              <a:ea typeface="Helvetica Neue"/>
              <a:cs typeface="Helvetica Neue"/>
              <a:sym typeface="Helvetica Neue"/>
            </a:endParaRPr>
          </a:p>
        </p:txBody>
      </p:sp>
      <p:pic>
        <p:nvPicPr>
          <p:cNvPr id="222" name="Google Shape;222;p38"/>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grpSp>
        <p:nvGrpSpPr>
          <p:cNvPr id="22" name="Group 21"/>
          <p:cNvGrpSpPr/>
          <p:nvPr/>
        </p:nvGrpSpPr>
        <p:grpSpPr>
          <a:xfrm>
            <a:off x="649753" y="2720950"/>
            <a:ext cx="5848800" cy="778500"/>
            <a:chOff x="649753" y="2720950"/>
            <a:chExt cx="5848800" cy="778500"/>
          </a:xfrm>
        </p:grpSpPr>
        <p:sp>
          <p:nvSpPr>
            <p:cNvPr id="23"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24"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589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9"/>
          <p:cNvPicPr preferRelativeResize="0"/>
          <p:nvPr/>
        </p:nvPicPr>
        <p:blipFill rotWithShape="1">
          <a:blip r:embed="rId3">
            <a:alphaModFix/>
          </a:blip>
          <a:srcRect r="2027"/>
          <a:stretch/>
        </p:blipFill>
        <p:spPr>
          <a:xfrm>
            <a:off x="3486100" y="0"/>
            <a:ext cx="5657901" cy="5143500"/>
          </a:xfrm>
          <a:prstGeom prst="rect">
            <a:avLst/>
          </a:prstGeom>
          <a:noFill/>
          <a:ln>
            <a:noFill/>
          </a:ln>
        </p:spPr>
      </p:pic>
      <p:pic>
        <p:nvPicPr>
          <p:cNvPr id="228" name="Google Shape;228;p39"/>
          <p:cNvPicPr preferRelativeResize="0"/>
          <p:nvPr/>
        </p:nvPicPr>
        <p:blipFill rotWithShape="1">
          <a:blip r:embed="rId4">
            <a:alphaModFix/>
          </a:blip>
          <a:srcRect l="4682" t="4406" r="3115"/>
          <a:stretch/>
        </p:blipFill>
        <p:spPr>
          <a:xfrm rot="5400000">
            <a:off x="-830575" y="830575"/>
            <a:ext cx="5142525" cy="3481375"/>
          </a:xfrm>
          <a:prstGeom prst="rect">
            <a:avLst/>
          </a:prstGeom>
          <a:noFill/>
          <a:ln>
            <a:noFill/>
          </a:ln>
        </p:spPr>
      </p:pic>
      <p:sp>
        <p:nvSpPr>
          <p:cNvPr id="229" name="Google Shape;229;p39"/>
          <p:cNvSpPr/>
          <p:nvPr/>
        </p:nvSpPr>
        <p:spPr>
          <a:xfrm rot="-5400000">
            <a:off x="978163" y="1480713"/>
            <a:ext cx="5147400" cy="2176225"/>
          </a:xfrm>
          <a:prstGeom prst="flowChartManualInpu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9"/>
          <p:cNvSpPr txBox="1"/>
          <p:nvPr/>
        </p:nvSpPr>
        <p:spPr>
          <a:xfrm>
            <a:off x="2883104" y="3162505"/>
            <a:ext cx="1619252" cy="158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nl" sz="1200" b="1" i="0" u="none" strike="noStrike" cap="none" dirty="0">
                <a:solidFill>
                  <a:srgbClr val="000000"/>
                </a:solidFill>
                <a:latin typeface="Helvetica Neue"/>
                <a:ea typeface="Helvetica Neue"/>
                <a:cs typeface="Helvetica Neue"/>
                <a:sym typeface="Helvetica Neue"/>
              </a:rPr>
              <a:t> Schattingen lopen uiteen van 450 jaar tot nooit. Sommige w</a:t>
            </a:r>
            <a:r>
              <a:rPr lang="nl" sz="1200" b="1" dirty="0">
                <a:latin typeface="Helvetica Neue"/>
                <a:ea typeface="Helvetica Neue"/>
                <a:cs typeface="Helvetica Neue"/>
                <a:sym typeface="Helvetica Neue"/>
              </a:rPr>
              <a:t>etenschappers zeggen dat plastic niet afbreekt maar s</a:t>
            </a:r>
            <a:r>
              <a:rPr lang="nl" sz="1200" b="1" i="0" u="none" strike="noStrike" cap="none" dirty="0">
                <a:solidFill>
                  <a:srgbClr val="000000"/>
                </a:solidFill>
                <a:latin typeface="Helvetica Neue"/>
                <a:ea typeface="Helvetica Neue"/>
                <a:cs typeface="Helvetica Neue"/>
                <a:sym typeface="Helvetica Neue"/>
              </a:rPr>
              <a:t>teeds kleiner wordt.</a:t>
            </a:r>
            <a:endParaRPr sz="1200" b="1"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800"/>
              </a:spcBef>
              <a:spcAft>
                <a:spcPts val="0"/>
              </a:spcAft>
              <a:buClr>
                <a:srgbClr val="000000"/>
              </a:buClr>
              <a:buSzPts val="900"/>
              <a:buFont typeface="Arial"/>
              <a:buNone/>
            </a:pPr>
            <a:endParaRPr sz="900" b="0" i="0" u="none" strike="noStrike" cap="none" dirty="0">
              <a:solidFill>
                <a:srgbClr val="333333"/>
              </a:solidFill>
              <a:latin typeface="Helvetica Neue"/>
              <a:ea typeface="Helvetica Neue"/>
              <a:cs typeface="Helvetica Neue"/>
              <a:sym typeface="Helvetica Neue"/>
            </a:endParaRPr>
          </a:p>
          <a:p>
            <a:pPr marL="0" marR="0" lvl="0" indent="0" algn="ctr" rtl="0">
              <a:lnSpc>
                <a:spcPct val="100000"/>
              </a:lnSpc>
              <a:spcBef>
                <a:spcPts val="800"/>
              </a:spcBef>
              <a:spcAft>
                <a:spcPts val="0"/>
              </a:spcAft>
              <a:buClr>
                <a:srgbClr val="000000"/>
              </a:buClr>
              <a:buSzPts val="1200"/>
              <a:buFont typeface="Arial"/>
              <a:buNone/>
            </a:pPr>
            <a:endParaRPr sz="1200" b="0" i="0" u="none" strike="noStrike" cap="none" dirty="0">
              <a:solidFill>
                <a:srgbClr val="000000"/>
              </a:solidFill>
              <a:latin typeface="Helvetica Neue"/>
              <a:ea typeface="Helvetica Neue"/>
              <a:cs typeface="Helvetica Neue"/>
              <a:sym typeface="Helvetica Neue"/>
            </a:endParaRPr>
          </a:p>
        </p:txBody>
      </p:sp>
      <p:pic>
        <p:nvPicPr>
          <p:cNvPr id="231" name="Google Shape;231;p39"/>
          <p:cNvPicPr preferRelativeResize="0"/>
          <p:nvPr/>
        </p:nvPicPr>
        <p:blipFill rotWithShape="1">
          <a:blip r:embed="rId5">
            <a:alphaModFix/>
          </a:blip>
          <a:srcRect l="31952" t="13094" r="24019" b="2215"/>
          <a:stretch/>
        </p:blipFill>
        <p:spPr>
          <a:xfrm>
            <a:off x="3239664" y="0"/>
            <a:ext cx="701403" cy="1898444"/>
          </a:xfrm>
          <a:prstGeom prst="rect">
            <a:avLst/>
          </a:prstGeom>
          <a:noFill/>
          <a:ln>
            <a:noFill/>
          </a:ln>
        </p:spPr>
      </p:pic>
      <p:sp>
        <p:nvSpPr>
          <p:cNvPr id="10" name="Google Shape;132;p29"/>
          <p:cNvSpPr txBox="1"/>
          <p:nvPr/>
        </p:nvSpPr>
        <p:spPr>
          <a:xfrm>
            <a:off x="2777089" y="2096636"/>
            <a:ext cx="5848800" cy="11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chemeClr val="tx1"/>
                </a:solidFill>
                <a:latin typeface="Caveat"/>
                <a:ea typeface="Caveat"/>
                <a:cs typeface="Caveat"/>
                <a:sym typeface="Caveat"/>
              </a:rPr>
              <a:t> A. </a:t>
            </a:r>
            <a:r>
              <a:rPr lang="nl" sz="3600" dirty="0">
                <a:solidFill>
                  <a:schemeClr val="tx1"/>
                </a:solidFill>
                <a:latin typeface="Caveat"/>
                <a:ea typeface="Caveat"/>
                <a:cs typeface="Caveat"/>
                <a:sym typeface="Caveat"/>
              </a:rPr>
              <a:t>Waar</a:t>
            </a:r>
            <a:r>
              <a:rPr lang="nl" sz="3600" dirty="0">
                <a:solidFill>
                  <a:srgbClr val="FFFFFF"/>
                </a:solidFill>
                <a:latin typeface="Caveat"/>
                <a:ea typeface="Caveat"/>
                <a:cs typeface="Caveat"/>
                <a:sym typeface="Caveat"/>
              </a:rPr>
              <a:t>		</a:t>
            </a:r>
            <a:endParaRPr sz="3600" b="0" i="0" u="none" strike="noStrike" cap="none" dirty="0">
              <a:solidFill>
                <a:srgbClr val="FFFFFF"/>
              </a:solidFill>
              <a:latin typeface="Caveat"/>
              <a:ea typeface="Caveat"/>
              <a:cs typeface="Caveat"/>
              <a:sym typeface="Caveat"/>
            </a:endParaRPr>
          </a:p>
        </p:txBody>
      </p:sp>
      <p:sp>
        <p:nvSpPr>
          <p:cNvPr id="11" name="Google Shape;134;p29"/>
          <p:cNvSpPr/>
          <p:nvPr/>
        </p:nvSpPr>
        <p:spPr>
          <a:xfrm>
            <a:off x="2829145" y="2096636"/>
            <a:ext cx="1673211" cy="778500"/>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251;p41"/>
          <p:cNvPicPr preferRelativeResize="0"/>
          <p:nvPr/>
        </p:nvPicPr>
        <p:blipFill rotWithShape="1">
          <a:blip r:embed="rId6">
            <a:alphaModFix/>
          </a:blip>
          <a:srcRect l="29341" t="31754" r="7422" b="45542"/>
          <a:stretch/>
        </p:blipFill>
        <p:spPr>
          <a:xfrm>
            <a:off x="7337225" y="4635750"/>
            <a:ext cx="1569675" cy="338150"/>
          </a:xfrm>
          <a:prstGeom prst="rect">
            <a:avLst/>
          </a:prstGeom>
          <a:noFill/>
          <a:ln>
            <a:noFill/>
          </a:ln>
        </p:spPr>
      </p:pic>
    </p:spTree>
    <p:extLst>
      <p:ext uri="{BB962C8B-B14F-4D97-AF65-F5344CB8AC3E}">
        <p14:creationId xmlns:p14="http://schemas.microsoft.com/office/powerpoint/2010/main" val="97762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4"/>
          <p:cNvSpPr/>
          <p:nvPr/>
        </p:nvSpPr>
        <p:spPr>
          <a:xfrm>
            <a:off x="0" y="-23700"/>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4"/>
          <p:cNvSpPr txBox="1"/>
          <p:nvPr/>
        </p:nvSpPr>
        <p:spPr>
          <a:xfrm>
            <a:off x="568700" y="517075"/>
            <a:ext cx="5495216"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3000" b="1" i="0" u="none" strike="noStrike" cap="none" dirty="0">
                <a:solidFill>
                  <a:schemeClr val="lt1"/>
                </a:solidFill>
                <a:latin typeface="Helvetica Neue"/>
                <a:ea typeface="Helvetica Neue"/>
                <a:cs typeface="Helvetica Neue"/>
                <a:sym typeface="Helvetica Neue"/>
              </a:rPr>
              <a:t>4. Elke minuut belandt er een vrachtwagen vol aan plastic in de oceaan</a:t>
            </a:r>
            <a:endParaRPr sz="3000" b="1" i="0" u="none" strike="noStrike" cap="none" dirty="0">
              <a:solidFill>
                <a:srgbClr val="FFFFFF"/>
              </a:solidFill>
              <a:latin typeface="Helvetica Neue"/>
              <a:ea typeface="Helvetica Neue"/>
              <a:cs typeface="Helvetica Neue"/>
              <a:sym typeface="Helvetica Neue"/>
            </a:endParaRPr>
          </a:p>
        </p:txBody>
      </p:sp>
      <p:pic>
        <p:nvPicPr>
          <p:cNvPr id="181" name="Google Shape;181;p34"/>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pic>
        <p:nvPicPr>
          <p:cNvPr id="9" name="Google Shape;189;p35"/>
          <p:cNvPicPr preferRelativeResize="0"/>
          <p:nvPr/>
        </p:nvPicPr>
        <p:blipFill rotWithShape="1">
          <a:blip r:embed="rId4">
            <a:alphaModFix/>
            <a:extLst>
              <a:ext uri="{BEBA8EAE-BF5A-486C-A8C5-ECC9F3942E4B}">
                <a14:imgProps xmlns:a14="http://schemas.microsoft.com/office/drawing/2010/main">
                  <a14:imgLayer r:embed="rId5">
                    <a14:imgEffect>
                      <a14:backgroundRemoval t="19010" b="91534" l="0" r="100000">
                        <a14:foregroundMark x1="58946" y1="65335" x2="58946" y2="65335"/>
                        <a14:foregroundMark x1="80032" y1="55112" x2="80032" y2="55112"/>
                        <a14:foregroundMark x1="89297" y1="70128" x2="89297" y2="70128"/>
                        <a14:foregroundMark x1="19169" y1="75080" x2="19169" y2="75080"/>
                      </a14:backgroundRemoval>
                    </a14:imgEffect>
                  </a14:imgLayer>
                </a14:imgProps>
              </a:ext>
            </a:extLst>
          </a:blip>
          <a:srcRect t="18639"/>
          <a:stretch/>
        </p:blipFill>
        <p:spPr>
          <a:xfrm rot="21209067" flipH="1">
            <a:off x="6090419" y="3012435"/>
            <a:ext cx="2249416" cy="1830077"/>
          </a:xfrm>
          <a:prstGeom prst="rect">
            <a:avLst/>
          </a:prstGeom>
          <a:noFill/>
          <a:ln>
            <a:noFill/>
          </a:ln>
        </p:spPr>
      </p:pic>
      <p:cxnSp>
        <p:nvCxnSpPr>
          <p:cNvPr id="10" name="Google Shape;190;p35"/>
          <p:cNvCxnSpPr/>
          <p:nvPr/>
        </p:nvCxnSpPr>
        <p:spPr>
          <a:xfrm rot="10800000" flipH="1">
            <a:off x="568700" y="4215261"/>
            <a:ext cx="9102300" cy="917100"/>
          </a:xfrm>
          <a:prstGeom prst="straightConnector1">
            <a:avLst/>
          </a:prstGeom>
          <a:noFill/>
          <a:ln w="76200" cap="flat" cmpd="sng">
            <a:solidFill>
              <a:srgbClr val="FFFFFF"/>
            </a:solidFill>
            <a:prstDash val="dash"/>
            <a:round/>
            <a:headEnd type="none" w="sm" len="sm"/>
            <a:tailEnd type="none" w="sm" len="sm"/>
          </a:ln>
        </p:spPr>
      </p:cxnSp>
      <p:pic>
        <p:nvPicPr>
          <p:cNvPr id="11" name="Google Shape;191;p35"/>
          <p:cNvPicPr preferRelativeResize="0"/>
          <p:nvPr/>
        </p:nvPicPr>
        <p:blipFill rotWithShape="1">
          <a:blip r:embed="rId6">
            <a:alphaModFix/>
          </a:blip>
          <a:srcRect t="11064" b="4411"/>
          <a:stretch/>
        </p:blipFill>
        <p:spPr>
          <a:xfrm rot="21195649">
            <a:off x="6825318" y="2684154"/>
            <a:ext cx="1746399" cy="1108321"/>
          </a:xfrm>
          <a:prstGeom prst="rect">
            <a:avLst/>
          </a:prstGeom>
          <a:noFill/>
          <a:ln w="76200" cap="flat" cmpd="sng">
            <a:solidFill>
              <a:srgbClr val="000000"/>
            </a:solidFill>
            <a:prstDash val="solid"/>
            <a:round/>
            <a:headEnd type="none" w="sm" len="sm"/>
            <a:tailEnd type="none" w="sm" len="sm"/>
          </a:ln>
        </p:spPr>
      </p:pic>
      <p:grpSp>
        <p:nvGrpSpPr>
          <p:cNvPr id="13" name="Group 12"/>
          <p:cNvGrpSpPr/>
          <p:nvPr/>
        </p:nvGrpSpPr>
        <p:grpSpPr>
          <a:xfrm>
            <a:off x="649753" y="2320900"/>
            <a:ext cx="5848800" cy="778500"/>
            <a:chOff x="649753" y="2720950"/>
            <a:chExt cx="5848800" cy="778500"/>
          </a:xfrm>
        </p:grpSpPr>
        <p:sp>
          <p:nvSpPr>
            <p:cNvPr id="14"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5"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133;p29"/>
          <p:cNvSpPr/>
          <p:nvPr/>
        </p:nvSpPr>
        <p:spPr>
          <a:xfrm>
            <a:off x="3782066" y="232090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76666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2"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 name="Google Shape;249;p41"/>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pic>
        <p:nvPicPr>
          <p:cNvPr id="14"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192" name="Google Shape;192;p35"/>
          <p:cNvSpPr/>
          <p:nvPr/>
        </p:nvSpPr>
        <p:spPr>
          <a:xfrm>
            <a:off x="640321" y="1695070"/>
            <a:ext cx="3123662"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nl" sz="1400" b="1" i="0" u="none" strike="noStrike" cap="none" dirty="0">
              <a:solidFill>
                <a:schemeClr val="bg1"/>
              </a:solidFill>
              <a:latin typeface="Helvetica Neue"/>
              <a:ea typeface="Helvetica Neue"/>
              <a:cs typeface="Helvetica Neue"/>
              <a:sym typeface="Helvetica Neue"/>
            </a:endParaRPr>
          </a:p>
          <a:p>
            <a:r>
              <a:rPr lang="nl-NL" sz="2000" b="1" dirty="0">
                <a:solidFill>
                  <a:schemeClr val="bg1"/>
                </a:solidFill>
                <a:latin typeface="Helvetica Neue" panose="020B0604020202020204" charset="0"/>
              </a:rPr>
              <a:t>8 van de 10 stuks plastic is zwerfafval van land dat in de zee stroomt via rivieren</a:t>
            </a:r>
            <a:r>
              <a:rPr lang="en-US" sz="2000" b="1" dirty="0">
                <a:solidFill>
                  <a:schemeClr val="bg1"/>
                </a:solidFill>
                <a:latin typeface="Helvetica Neue" panose="020B0604020202020204" charset="0"/>
              </a:rPr>
              <a:t> </a:t>
            </a:r>
            <a:r>
              <a:rPr lang="nl-NL" sz="2000" b="1" dirty="0">
                <a:solidFill>
                  <a:schemeClr val="bg1"/>
                </a:solidFill>
                <a:latin typeface="Helvetica Neue" panose="020B0604020202020204" charset="0"/>
              </a:rPr>
              <a:t>en kanalen. </a:t>
            </a:r>
            <a:endParaRPr lang="nl-NL" sz="2000" b="1" i="0" u="none" strike="noStrike" cap="none" dirty="0">
              <a:solidFill>
                <a:schemeClr val="bg1"/>
              </a:solidFill>
              <a:latin typeface="Helvetica Neue"/>
              <a:ea typeface="Helvetica Neue"/>
              <a:cs typeface="Helvetica Neue"/>
              <a:sym typeface="Helvetica Neue"/>
            </a:endParaRPr>
          </a:p>
        </p:txBody>
      </p:sp>
      <p:grpSp>
        <p:nvGrpSpPr>
          <p:cNvPr id="8" name="Group 7"/>
          <p:cNvGrpSpPr/>
          <p:nvPr/>
        </p:nvGrpSpPr>
        <p:grpSpPr>
          <a:xfrm>
            <a:off x="3785832" y="1983666"/>
            <a:ext cx="3238725" cy="2849171"/>
            <a:chOff x="926274" y="1888177"/>
            <a:chExt cx="3645676" cy="3207173"/>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849" t="1814" r="53810"/>
            <a:stretch/>
          </p:blipFill>
          <p:spPr>
            <a:xfrm>
              <a:off x="926274" y="1888177"/>
              <a:ext cx="3645675" cy="3207173"/>
            </a:xfrm>
            <a:prstGeom prst="rect">
              <a:avLst/>
            </a:prstGeom>
            <a:ln w="19050">
              <a:solidFill>
                <a:schemeClr val="bg1"/>
              </a:solidFill>
              <a:prstDash val="dash"/>
            </a:ln>
          </p:spPr>
        </p:pic>
        <p:sp>
          <p:nvSpPr>
            <p:cNvPr id="10" name="Rectangle 9"/>
            <p:cNvSpPr/>
            <p:nvPr/>
          </p:nvSpPr>
          <p:spPr>
            <a:xfrm>
              <a:off x="3325092" y="3790200"/>
              <a:ext cx="1246858" cy="2851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849" t="1814" r="67335" b="91326"/>
            <a:stretch/>
          </p:blipFill>
          <p:spPr>
            <a:xfrm>
              <a:off x="1990075" y="1901642"/>
              <a:ext cx="2558174" cy="224041"/>
            </a:xfrm>
            <a:prstGeom prst="rect">
              <a:avLst/>
            </a:prstGeom>
          </p:spPr>
        </p:pic>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7049" y="1033970"/>
            <a:ext cx="2486587" cy="1657724"/>
          </a:xfrm>
          <a:prstGeom prst="rect">
            <a:avLst/>
          </a:prstGeom>
          <a:ln w="19050">
            <a:solidFill>
              <a:schemeClr val="bg1"/>
            </a:solidFill>
            <a:prstDash val="dash"/>
          </a:ln>
        </p:spPr>
      </p:pic>
      <p:sp>
        <p:nvSpPr>
          <p:cNvPr id="22" name="Google Shape;250;p41"/>
          <p:cNvSpPr txBox="1"/>
          <p:nvPr/>
        </p:nvSpPr>
        <p:spPr>
          <a:xfrm>
            <a:off x="178948" y="417638"/>
            <a:ext cx="3606884" cy="9646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nl" sz="6000" dirty="0">
                <a:solidFill>
                  <a:schemeClr val="bg1"/>
                </a:solidFill>
                <a:latin typeface="Caveat"/>
                <a:ea typeface="Caveat"/>
                <a:cs typeface="Caveat"/>
                <a:sym typeface="Caveat"/>
              </a:rPr>
              <a:t>A. W</a:t>
            </a:r>
            <a:r>
              <a:rPr lang="nl" sz="6000" b="0" i="0" u="none" strike="noStrike" cap="none" dirty="0">
                <a:solidFill>
                  <a:schemeClr val="bg1"/>
                </a:solidFill>
                <a:latin typeface="Caveat"/>
                <a:ea typeface="Caveat"/>
                <a:cs typeface="Caveat"/>
                <a:sym typeface="Caveat"/>
              </a:rPr>
              <a:t>aar</a:t>
            </a:r>
            <a:endParaRPr sz="6000" b="0" i="0" u="none" strike="noStrike" cap="none" dirty="0">
              <a:solidFill>
                <a:schemeClr val="bg1"/>
              </a:solidFill>
              <a:latin typeface="Caveat"/>
              <a:ea typeface="Caveat"/>
              <a:cs typeface="Caveat"/>
              <a:sym typeface="Caveat"/>
            </a:endParaRPr>
          </a:p>
        </p:txBody>
      </p:sp>
      <p:sp>
        <p:nvSpPr>
          <p:cNvPr id="24" name="Google Shape;133;p29"/>
          <p:cNvSpPr/>
          <p:nvPr/>
        </p:nvSpPr>
        <p:spPr>
          <a:xfrm>
            <a:off x="68591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269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0"/>
          <p:cNvSpPr txBox="1"/>
          <p:nvPr/>
        </p:nvSpPr>
        <p:spPr>
          <a:xfrm>
            <a:off x="7466805" y="2724210"/>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chemeClr val="tx1"/>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60516" y="517878"/>
            <a:ext cx="5790557"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3000" b="1" i="0" u="none" strike="noStrike" cap="none" dirty="0">
                <a:solidFill>
                  <a:schemeClr val="lt1"/>
                </a:solidFill>
                <a:latin typeface="Helvetica Neue"/>
                <a:ea typeface="Helvetica Neue"/>
                <a:cs typeface="Helvetica Neue"/>
                <a:sym typeface="Helvetica Neue"/>
              </a:rPr>
              <a:t>5. Zeedieren eten alles wat ze tegenkomen en daarom ook plastic</a:t>
            </a:r>
            <a:endParaRPr sz="3000" b="1" i="0" u="none" strike="noStrike" cap="none" dirty="0">
              <a:solidFill>
                <a:srgbClr val="FFFFFF"/>
              </a:solidFill>
              <a:latin typeface="Helvetica Neue"/>
              <a:ea typeface="Helvetica Neue"/>
              <a:cs typeface="Helvetica Neue"/>
              <a:sym typeface="Helvetica Neue"/>
            </a:endParaRP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3" name="Group 12"/>
          <p:cNvGrpSpPr/>
          <p:nvPr/>
        </p:nvGrpSpPr>
        <p:grpSpPr>
          <a:xfrm>
            <a:off x="649753" y="2720950"/>
            <a:ext cx="5848800" cy="778500"/>
            <a:chOff x="649753" y="2720950"/>
            <a:chExt cx="5848800" cy="778500"/>
          </a:xfrm>
        </p:grpSpPr>
        <p:sp>
          <p:nvSpPr>
            <p:cNvPr id="14"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a:solidFill>
                    <a:srgbClr val="FFFFFF"/>
                  </a:solidFill>
                  <a:latin typeface="Caveat"/>
                  <a:ea typeface="Caveat"/>
                  <a:cs typeface="Caveat"/>
                  <a:sym typeface="Caveat"/>
                </a:rPr>
                <a:t> A. </a:t>
              </a:r>
              <a:r>
                <a:rPr lang="nl" sz="3600" dirty="0">
                  <a:solidFill>
                    <a:srgbClr val="FFFFFF"/>
                  </a:solidFill>
                  <a:latin typeface="Caveat"/>
                  <a:ea typeface="Caveat"/>
                  <a:cs typeface="Caveat"/>
                  <a:sym typeface="Caveat"/>
                </a:rPr>
                <a:t>Waar		    </a:t>
              </a:r>
              <a:r>
                <a:rPr lang="nl" sz="3600" b="0" i="0" u="none" strike="noStrike" cap="none" dirty="0">
                  <a:solidFill>
                    <a:srgbClr val="FFFFFF"/>
                  </a:solidFill>
                  <a:latin typeface="Caveat"/>
                  <a:ea typeface="Caveat"/>
                  <a:cs typeface="Caveat"/>
                  <a:sym typeface="Caveat"/>
                </a:rPr>
                <a:t>B. </a:t>
              </a:r>
              <a:r>
                <a:rPr lang="nl" sz="3600" dirty="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5"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991008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31207</TotalTime>
  <Words>604</Words>
  <Application>Microsoft Office PowerPoint</Application>
  <PresentationFormat>Diavoorstelling (16:9)</PresentationFormat>
  <Paragraphs>58</Paragraphs>
  <Slides>18</Slides>
  <Notes>16</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18</vt:i4>
      </vt:variant>
    </vt:vector>
  </HeadingPairs>
  <TitlesOfParts>
    <vt:vector size="23" baseType="lpstr">
      <vt:lpstr>Arial</vt:lpstr>
      <vt:lpstr>Helvetica Neue</vt:lpstr>
      <vt:lpstr>Caveat</vt:lpstr>
      <vt:lpstr>Simple Light</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Esmee van Vliet</dc:creator>
  <cp:lastModifiedBy>Marianne Vermeer-de Leeuw</cp:lastModifiedBy>
  <cp:revision>224</cp:revision>
  <dcterms:modified xsi:type="dcterms:W3CDTF">2019-01-30T08:24:55Z</dcterms:modified>
</cp:coreProperties>
</file>